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57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2" r:id="rId23"/>
    <p:sldId id="283" r:id="rId24"/>
    <p:sldId id="280" r:id="rId25"/>
    <p:sldId id="281" r:id="rId26"/>
    <p:sldId id="284" r:id="rId27"/>
    <p:sldId id="286" r:id="rId28"/>
    <p:sldId id="288" r:id="rId29"/>
    <p:sldId id="287" r:id="rId30"/>
    <p:sldId id="289" r:id="rId31"/>
    <p:sldId id="290" r:id="rId32"/>
    <p:sldId id="293" r:id="rId33"/>
    <p:sldId id="294" r:id="rId34"/>
    <p:sldId id="296" r:id="rId35"/>
    <p:sldId id="297" r:id="rId36"/>
    <p:sldId id="295" r:id="rId37"/>
    <p:sldId id="305" r:id="rId38"/>
    <p:sldId id="306" r:id="rId39"/>
    <p:sldId id="307" r:id="rId40"/>
    <p:sldId id="314" r:id="rId41"/>
    <p:sldId id="308" r:id="rId42"/>
    <p:sldId id="309" r:id="rId43"/>
    <p:sldId id="312" r:id="rId44"/>
    <p:sldId id="310" r:id="rId45"/>
    <p:sldId id="313" r:id="rId46"/>
    <p:sldId id="317" r:id="rId47"/>
    <p:sldId id="291" r:id="rId48"/>
    <p:sldId id="298" r:id="rId49"/>
    <p:sldId id="300" r:id="rId50"/>
    <p:sldId id="299" r:id="rId51"/>
    <p:sldId id="302" r:id="rId52"/>
    <p:sldId id="303" r:id="rId53"/>
    <p:sldId id="301" r:id="rId54"/>
    <p:sldId id="304" r:id="rId55"/>
    <p:sldId id="316" r:id="rId56"/>
    <p:sldId id="315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DC612481-57C4-4F65-BC8F-75EFCB2F4EB1}">
          <p14:sldIdLst>
            <p14:sldId id="256"/>
            <p14:sldId id="259"/>
          </p14:sldIdLst>
        </p14:section>
        <p14:section name="Basics" id="{30EA117A-5059-409B-8B22-D22275528E34}">
          <p14:sldIdLst>
            <p14:sldId id="264"/>
            <p14:sldId id="257"/>
            <p14:sldId id="260"/>
            <p14:sldId id="261"/>
            <p14:sldId id="262"/>
            <p14:sldId id="263"/>
            <p14:sldId id="265"/>
            <p14:sldId id="267"/>
          </p14:sldIdLst>
        </p14:section>
        <p14:section name="Four-figure References" id="{6375B4BD-FD13-4CAE-AD8A-046F3E6A1950}">
          <p14:sldIdLst>
            <p14:sldId id="268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Order" id="{18F74283-1726-495F-9F14-F2FB59BF0D83}">
          <p14:sldIdLst>
            <p14:sldId id="276"/>
            <p14:sldId id="277"/>
            <p14:sldId id="278"/>
            <p14:sldId id="279"/>
            <p14:sldId id="282"/>
            <p14:sldId id="283"/>
          </p14:sldIdLst>
        </p14:section>
        <p14:section name="Six-Figure References" id="{B0B580B9-8AC2-4395-BC30-184E77442B92}">
          <p14:sldIdLst>
            <p14:sldId id="280"/>
            <p14:sldId id="281"/>
            <p14:sldId id="284"/>
            <p14:sldId id="286"/>
            <p14:sldId id="288"/>
            <p14:sldId id="287"/>
            <p14:sldId id="289"/>
            <p14:sldId id="290"/>
            <p14:sldId id="293"/>
            <p14:sldId id="294"/>
          </p14:sldIdLst>
        </p14:section>
        <p14:section name="Eight Figure References" id="{D45E2628-4E59-49AB-876D-71C7E1F932F4}">
          <p14:sldIdLst>
            <p14:sldId id="296"/>
            <p14:sldId id="297"/>
            <p14:sldId id="295"/>
          </p14:sldIdLst>
        </p14:section>
        <p14:section name="OS Maps" id="{0350578E-A486-4AA7-89AE-AAD74FC87E98}">
          <p14:sldIdLst>
            <p14:sldId id="305"/>
            <p14:sldId id="306"/>
            <p14:sldId id="307"/>
            <p14:sldId id="314"/>
            <p14:sldId id="308"/>
            <p14:sldId id="309"/>
            <p14:sldId id="312"/>
            <p14:sldId id="310"/>
            <p14:sldId id="313"/>
            <p14:sldId id="317"/>
          </p14:sldIdLst>
        </p14:section>
        <p14:section name="Painting by References" id="{31EB5FE3-1251-4CDC-8CB2-4A7D0486E343}">
          <p14:sldIdLst>
            <p14:sldId id="291"/>
            <p14:sldId id="298"/>
            <p14:sldId id="300"/>
            <p14:sldId id="299"/>
          </p14:sldIdLst>
        </p14:section>
        <p14:section name="Dot-to-Dot" id="{82401227-3B4E-4AF5-BEC6-18DC34F67EB7}">
          <p14:sldIdLst>
            <p14:sldId id="302"/>
            <p14:sldId id="303"/>
            <p14:sldId id="301"/>
            <p14:sldId id="304"/>
            <p14:sldId id="316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3826"/>
    <a:srgbClr val="FF0000"/>
    <a:srgbClr val="FFFFFF"/>
    <a:srgbClr val="00B0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83" d="100"/>
          <a:sy n="83" d="100"/>
        </p:scale>
        <p:origin x="76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2172" y="257176"/>
            <a:ext cx="7427742" cy="6296024"/>
          </a:xfrm>
        </p:spPr>
        <p:txBody>
          <a:bodyPr anchor="ctr">
            <a:normAutofit/>
          </a:bodyPr>
          <a:lstStyle>
            <a:lvl1pPr algn="ctr">
              <a:defRPr sz="6000">
                <a:latin typeface="Special Elite" panose="02000506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pecial Elite" panose="02000506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6D382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89611"/>
            <a:ext cx="10515600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6D38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D382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D382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D382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D382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D38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1C87CF-3B81-4DA4-B474-5CEC2186D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2172" y="257175"/>
            <a:ext cx="7427742" cy="6296025"/>
          </a:xfrm>
        </p:spPr>
        <p:txBody>
          <a:bodyPr anchor="ctr" anchorCtr="0"/>
          <a:lstStyle/>
          <a:p>
            <a:r>
              <a:rPr lang="en-US" dirty="0">
                <a:latin typeface="Special Elite" panose="02000506000000020004" pitchFamily="2" charset="0"/>
              </a:rPr>
              <a:t>Grid References</a:t>
            </a:r>
          </a:p>
        </p:txBody>
      </p:sp>
    </p:spTree>
    <p:extLst>
      <p:ext uri="{BB962C8B-B14F-4D97-AF65-F5344CB8AC3E}">
        <p14:creationId xmlns:p14="http://schemas.microsoft.com/office/powerpoint/2010/main" val="72092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12EC-AC20-4573-8045-50B72E5B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Grid References?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F582D-0313-4C54-ADAD-53F8D55C4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724" y="1789611"/>
            <a:ext cx="6820249" cy="4387352"/>
          </a:xfrm>
        </p:spPr>
        <p:txBody>
          <a:bodyPr/>
          <a:lstStyle/>
          <a:p>
            <a:r>
              <a:rPr lang="en-GB" dirty="0">
                <a:latin typeface="Special Elite" panose="02000506000000020004" pitchFamily="2" charset="0"/>
              </a:rPr>
              <a:t>Maps can be very big, so are often broken down into small squares</a:t>
            </a:r>
          </a:p>
          <a:p>
            <a:r>
              <a:rPr lang="en-GB" dirty="0">
                <a:latin typeface="Special Elite" panose="02000506000000020004" pitchFamily="2" charset="0"/>
              </a:rPr>
              <a:t>When placed side by side, these </a:t>
            </a:r>
            <a:br>
              <a:rPr lang="en-GB" dirty="0">
                <a:latin typeface="Special Elite" panose="02000506000000020004" pitchFamily="2" charset="0"/>
              </a:rPr>
            </a:br>
            <a:r>
              <a:rPr lang="en-GB" dirty="0">
                <a:latin typeface="Special Elite" panose="02000506000000020004" pitchFamily="2" charset="0"/>
              </a:rPr>
              <a:t>small squares form a grid</a:t>
            </a:r>
          </a:p>
          <a:p>
            <a:r>
              <a:rPr lang="en-GB" dirty="0">
                <a:latin typeface="Special Elite" panose="02000506000000020004" pitchFamily="2" charset="0"/>
              </a:rPr>
              <a:t>The grid reference identifies a </a:t>
            </a:r>
            <a:br>
              <a:rPr lang="en-GB" dirty="0">
                <a:latin typeface="Special Elite" panose="02000506000000020004" pitchFamily="2" charset="0"/>
              </a:rPr>
            </a:br>
            <a:r>
              <a:rPr lang="en-GB" dirty="0">
                <a:latin typeface="Special Elite" panose="02000506000000020004" pitchFamily="2" charset="0"/>
              </a:rPr>
              <a:t>location within this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8A40EB-47FD-4999-B2FC-FF3243AB6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37" y="1789611"/>
            <a:ext cx="3598385" cy="33054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C01DDF-A618-42B9-8486-875B1C33007C}"/>
              </a:ext>
            </a:extLst>
          </p:cNvPr>
          <p:cNvSpPr txBox="1"/>
          <p:nvPr/>
        </p:nvSpPr>
        <p:spPr>
          <a:xfrm>
            <a:off x="4920142" y="5516986"/>
            <a:ext cx="327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Can you see the grid?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0411E7-9314-45BB-A030-910FB25FE6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9522900">
            <a:off x="3766516" y="5095283"/>
            <a:ext cx="892568" cy="84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25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2172" y="257175"/>
            <a:ext cx="7427742" cy="6296025"/>
          </a:xfrm>
        </p:spPr>
        <p:txBody>
          <a:bodyPr anchor="ctr" anchorCtr="0"/>
          <a:lstStyle/>
          <a:p>
            <a:r>
              <a:rPr lang="en-US" dirty="0">
                <a:latin typeface="Special Elite" panose="02000506000000020004" pitchFamily="2" charset="0"/>
              </a:rPr>
              <a:t>Grid Reference</a:t>
            </a:r>
            <a:br>
              <a:rPr lang="en-US" dirty="0">
                <a:latin typeface="Special Elite" panose="02000506000000020004" pitchFamily="2" charset="0"/>
              </a:rPr>
            </a:br>
            <a:r>
              <a:rPr lang="en-US" dirty="0">
                <a:latin typeface="Special Elite" panose="02000506000000020004" pitchFamily="2" charset="0"/>
              </a:rPr>
              <a:t>Basics</a:t>
            </a:r>
          </a:p>
        </p:txBody>
      </p:sp>
    </p:spTree>
    <p:extLst>
      <p:ext uri="{BB962C8B-B14F-4D97-AF65-F5344CB8AC3E}">
        <p14:creationId xmlns:p14="http://schemas.microsoft.com/office/powerpoint/2010/main" val="211367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Grid Reference Basics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1211749" y="3429000"/>
            <a:ext cx="3628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Each line is labelled so that it is easy to identify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EC0E8E-DA8A-44CC-8FA3-8F61F2B3FC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3199">
            <a:off x="3839307" y="2422791"/>
            <a:ext cx="997652" cy="9427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1DF60F5-1FAF-4370-9495-675BBBB81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6716" flipV="1">
            <a:off x="4155139" y="4478161"/>
            <a:ext cx="997652" cy="942704"/>
          </a:xfrm>
          <a:prstGeom prst="rect">
            <a:avLst/>
          </a:prstGeom>
        </p:spPr>
      </p:pic>
      <p:graphicFrame>
        <p:nvGraphicFramePr>
          <p:cNvPr id="26" name="Table 4">
            <a:extLst>
              <a:ext uri="{FF2B5EF4-FFF2-40B4-BE49-F238E27FC236}">
                <a16:creationId xmlns:a16="http://schemas.microsoft.com/office/drawing/2014/main" id="{2DA6C2F0-8516-4E94-B79B-24FDBBC02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816798"/>
              </p:ext>
            </p:extLst>
          </p:nvPr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0CAFA95-9109-43A2-A5E0-2CD72BAD01B5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EB5614-ADC6-4F07-94C2-3627EDE9AFEC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3E3F8B-1B96-4A6B-871B-74507270DF7B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9B25F7-43EE-4743-A010-DFB6D90805B9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12BE38-5330-4D4F-B989-CA671D184B5F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781CB2-C09F-4A29-BC1D-26CA71DF5644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A37285-392A-4AF7-B356-1BFC7D515AC8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2159AC-1AB7-4400-B124-AA0FCD304878}"/>
              </a:ext>
            </a:extLst>
          </p:cNvPr>
          <p:cNvSpPr txBox="1"/>
          <p:nvPr/>
        </p:nvSpPr>
        <p:spPr>
          <a:xfrm>
            <a:off x="5589396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9CE151-1B81-4F18-AEB7-CCB1D0DDB0C5}"/>
              </a:ext>
            </a:extLst>
          </p:cNvPr>
          <p:cNvSpPr txBox="1"/>
          <p:nvPr/>
        </p:nvSpPr>
        <p:spPr>
          <a:xfrm>
            <a:off x="6145401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CB4CBB-27BE-404C-A11B-E906FC395CA4}"/>
              </a:ext>
            </a:extLst>
          </p:cNvPr>
          <p:cNvSpPr txBox="1"/>
          <p:nvPr/>
        </p:nvSpPr>
        <p:spPr>
          <a:xfrm>
            <a:off x="734595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4FF35D-1B8C-441D-8C39-8DA4298CC555}"/>
              </a:ext>
            </a:extLst>
          </p:cNvPr>
          <p:cNvSpPr txBox="1"/>
          <p:nvPr/>
        </p:nvSpPr>
        <p:spPr>
          <a:xfrm>
            <a:off x="677643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EA803D-7F27-4ABC-BD40-DA7B818BBC43}"/>
              </a:ext>
            </a:extLst>
          </p:cNvPr>
          <p:cNvSpPr txBox="1"/>
          <p:nvPr/>
        </p:nvSpPr>
        <p:spPr>
          <a:xfrm>
            <a:off x="791547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2C4A66-7EA7-4513-A71E-7F0C29A155D1}"/>
              </a:ext>
            </a:extLst>
          </p:cNvPr>
          <p:cNvSpPr txBox="1"/>
          <p:nvPr/>
        </p:nvSpPr>
        <p:spPr>
          <a:xfrm>
            <a:off x="8546520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3B170E-8456-4742-8615-8932DED21B93}"/>
              </a:ext>
            </a:extLst>
          </p:cNvPr>
          <p:cNvSpPr txBox="1"/>
          <p:nvPr/>
        </p:nvSpPr>
        <p:spPr>
          <a:xfrm>
            <a:off x="9102522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05997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Grid Reference Basics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235540"/>
              </p:ext>
            </p:extLst>
          </p:nvPr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CCB51F-9E46-4382-91F5-5FA30B3BC80D}"/>
              </a:ext>
            </a:extLst>
          </p:cNvPr>
          <p:cNvSpPr txBox="1"/>
          <p:nvPr/>
        </p:nvSpPr>
        <p:spPr>
          <a:xfrm>
            <a:off x="5589396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9E54B3-8AC4-4419-845E-4930FD4F8773}"/>
              </a:ext>
            </a:extLst>
          </p:cNvPr>
          <p:cNvSpPr txBox="1"/>
          <p:nvPr/>
        </p:nvSpPr>
        <p:spPr>
          <a:xfrm>
            <a:off x="6145401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C3DB9-CF6C-490E-A99F-A063D60BB90C}"/>
              </a:ext>
            </a:extLst>
          </p:cNvPr>
          <p:cNvSpPr txBox="1"/>
          <p:nvPr/>
        </p:nvSpPr>
        <p:spPr>
          <a:xfrm>
            <a:off x="734595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65E1D-A383-4A48-8895-58DC718B77BF}"/>
              </a:ext>
            </a:extLst>
          </p:cNvPr>
          <p:cNvSpPr txBox="1"/>
          <p:nvPr/>
        </p:nvSpPr>
        <p:spPr>
          <a:xfrm>
            <a:off x="677643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ED8906-8029-4EAB-9604-634A17CB8BED}"/>
              </a:ext>
            </a:extLst>
          </p:cNvPr>
          <p:cNvSpPr txBox="1"/>
          <p:nvPr/>
        </p:nvSpPr>
        <p:spPr>
          <a:xfrm>
            <a:off x="791547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4E739-D6C9-4F82-8A73-E45B434CAE37}"/>
              </a:ext>
            </a:extLst>
          </p:cNvPr>
          <p:cNvSpPr txBox="1"/>
          <p:nvPr/>
        </p:nvSpPr>
        <p:spPr>
          <a:xfrm>
            <a:off x="8546520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7A6B96-DA32-4891-A558-B717D74D2719}"/>
              </a:ext>
            </a:extLst>
          </p:cNvPr>
          <p:cNvSpPr txBox="1"/>
          <p:nvPr/>
        </p:nvSpPr>
        <p:spPr>
          <a:xfrm>
            <a:off x="9102522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863382" y="2790995"/>
            <a:ext cx="3628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In most cases, the labels start at the bottom left corner and go up in order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50B9C-1686-44CC-8E9A-23C006AF64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33860" y="3288005"/>
            <a:ext cx="2936146" cy="4300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8AF4E8D-2A07-44D4-9006-4F024A0FFC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379" y="5678396"/>
            <a:ext cx="2936146" cy="43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9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Grid Reference Basics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/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CCB51F-9E46-4382-91F5-5FA30B3BC80D}"/>
              </a:ext>
            </a:extLst>
          </p:cNvPr>
          <p:cNvSpPr txBox="1"/>
          <p:nvPr/>
        </p:nvSpPr>
        <p:spPr>
          <a:xfrm>
            <a:off x="5589396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9E54B3-8AC4-4419-845E-4930FD4F8773}"/>
              </a:ext>
            </a:extLst>
          </p:cNvPr>
          <p:cNvSpPr txBox="1"/>
          <p:nvPr/>
        </p:nvSpPr>
        <p:spPr>
          <a:xfrm>
            <a:off x="6145401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C3DB9-CF6C-490E-A99F-A063D60BB90C}"/>
              </a:ext>
            </a:extLst>
          </p:cNvPr>
          <p:cNvSpPr txBox="1"/>
          <p:nvPr/>
        </p:nvSpPr>
        <p:spPr>
          <a:xfrm>
            <a:off x="734595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65E1D-A383-4A48-8895-58DC718B77BF}"/>
              </a:ext>
            </a:extLst>
          </p:cNvPr>
          <p:cNvSpPr txBox="1"/>
          <p:nvPr/>
        </p:nvSpPr>
        <p:spPr>
          <a:xfrm>
            <a:off x="677643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ED8906-8029-4EAB-9604-634A17CB8BED}"/>
              </a:ext>
            </a:extLst>
          </p:cNvPr>
          <p:cNvSpPr txBox="1"/>
          <p:nvPr/>
        </p:nvSpPr>
        <p:spPr>
          <a:xfrm>
            <a:off x="791547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4E739-D6C9-4F82-8A73-E45B434CAE37}"/>
              </a:ext>
            </a:extLst>
          </p:cNvPr>
          <p:cNvSpPr txBox="1"/>
          <p:nvPr/>
        </p:nvSpPr>
        <p:spPr>
          <a:xfrm>
            <a:off x="8546520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7A6B96-DA32-4891-A558-B717D74D2719}"/>
              </a:ext>
            </a:extLst>
          </p:cNvPr>
          <p:cNvSpPr txBox="1"/>
          <p:nvPr/>
        </p:nvSpPr>
        <p:spPr>
          <a:xfrm>
            <a:off x="9102522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790591" y="2217339"/>
            <a:ext cx="39804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Grid references can be split into two parts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F02185-18DF-4C6D-8C78-F4D4EB719AC6}"/>
              </a:ext>
            </a:extLst>
          </p:cNvPr>
          <p:cNvSpPr txBox="1"/>
          <p:nvPr/>
        </p:nvSpPr>
        <p:spPr>
          <a:xfrm>
            <a:off x="790590" y="4610916"/>
            <a:ext cx="16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Label on the bottom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6C0345-5325-4F10-A4C1-CB40E950A08C}"/>
              </a:ext>
            </a:extLst>
          </p:cNvPr>
          <p:cNvSpPr txBox="1"/>
          <p:nvPr/>
        </p:nvSpPr>
        <p:spPr>
          <a:xfrm>
            <a:off x="3072230" y="4611732"/>
            <a:ext cx="16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Label on the side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6BEA6A4-D67A-4BB3-BFCB-71B0C2B01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308865" y="3615072"/>
            <a:ext cx="727018" cy="686976"/>
          </a:xfrm>
          <a:prstGeom prst="rect">
            <a:avLst/>
          </a:prstGeom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05754A4-0549-43B8-966B-04F75FAA09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7765" y="3618162"/>
            <a:ext cx="727017" cy="6869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282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Grid Reference Basics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968157" y="2217339"/>
            <a:ext cx="3628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BAE7AA-9DE2-4D5F-B17A-D95F0A74A574}"/>
              </a:ext>
            </a:extLst>
          </p:cNvPr>
          <p:cNvSpPr txBox="1"/>
          <p:nvPr/>
        </p:nvSpPr>
        <p:spPr>
          <a:xfrm>
            <a:off x="838201" y="3401468"/>
            <a:ext cx="4075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If we find this location on the map, you will see that it is in the middle of 4 squares</a:t>
            </a:r>
          </a:p>
        </p:txBody>
      </p:sp>
      <p:graphicFrame>
        <p:nvGraphicFramePr>
          <p:cNvPr id="25" name="Table 4">
            <a:extLst>
              <a:ext uri="{FF2B5EF4-FFF2-40B4-BE49-F238E27FC236}">
                <a16:creationId xmlns:a16="http://schemas.microsoft.com/office/drawing/2014/main" id="{F908EE39-EBF5-4EF2-BD18-040C638A2C60}"/>
              </a:ext>
            </a:extLst>
          </p:cNvPr>
          <p:cNvGraphicFramePr>
            <a:graphicFrameLocks noGrp="1"/>
          </p:cNvGraphicFramePr>
          <p:nvPr/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623255CF-A4BD-40FD-BF7A-0EB81C875567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8D44AF-AB6B-42ED-9597-6F0059236F2E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BB5821-99BB-4029-A1C2-3EAE7F974E50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71A631-A918-4A56-A37C-A66F314EA1E9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272A4B-C61B-4AFA-8D3B-EC0484DDF2D8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E0840-E1F5-442C-AA51-B040C0AD8A57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B12677-BE89-4F3F-9ABC-92FB4E246609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BD1A60-6DE6-4A82-825E-4881529F4CA9}"/>
              </a:ext>
            </a:extLst>
          </p:cNvPr>
          <p:cNvSpPr txBox="1"/>
          <p:nvPr/>
        </p:nvSpPr>
        <p:spPr>
          <a:xfrm>
            <a:off x="5589396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1785E1-F22D-46F7-AFB5-FAA77E54213D}"/>
              </a:ext>
            </a:extLst>
          </p:cNvPr>
          <p:cNvSpPr txBox="1"/>
          <p:nvPr/>
        </p:nvSpPr>
        <p:spPr>
          <a:xfrm>
            <a:off x="6145401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268BE5-BD0D-48C5-BBC0-425D6846A2CD}"/>
              </a:ext>
            </a:extLst>
          </p:cNvPr>
          <p:cNvSpPr txBox="1"/>
          <p:nvPr/>
        </p:nvSpPr>
        <p:spPr>
          <a:xfrm>
            <a:off x="734595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653611-5687-4767-9F97-8B2D09CE31E4}"/>
              </a:ext>
            </a:extLst>
          </p:cNvPr>
          <p:cNvSpPr txBox="1"/>
          <p:nvPr/>
        </p:nvSpPr>
        <p:spPr>
          <a:xfrm>
            <a:off x="677643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1E1BBB-01EC-4972-AD2E-D05B21557EE1}"/>
              </a:ext>
            </a:extLst>
          </p:cNvPr>
          <p:cNvSpPr txBox="1"/>
          <p:nvPr/>
        </p:nvSpPr>
        <p:spPr>
          <a:xfrm>
            <a:off x="791547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CBC521-C2C6-4B26-87A4-CC631EF8BDE5}"/>
              </a:ext>
            </a:extLst>
          </p:cNvPr>
          <p:cNvSpPr txBox="1"/>
          <p:nvPr/>
        </p:nvSpPr>
        <p:spPr>
          <a:xfrm>
            <a:off x="8546520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E47891-7895-422C-81C6-3A168D061541}"/>
              </a:ext>
            </a:extLst>
          </p:cNvPr>
          <p:cNvSpPr txBox="1"/>
          <p:nvPr/>
        </p:nvSpPr>
        <p:spPr>
          <a:xfrm>
            <a:off x="9102522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13E931-F4FB-4295-941C-51463ACABF89}"/>
              </a:ext>
            </a:extLst>
          </p:cNvPr>
          <p:cNvSpPr txBox="1"/>
          <p:nvPr/>
        </p:nvSpPr>
        <p:spPr>
          <a:xfrm>
            <a:off x="7345959" y="3762375"/>
            <a:ext cx="436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Special Elite" panose="02000506000000020004" pitchFamily="2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0698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Grid Reference Basics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968157" y="2217339"/>
            <a:ext cx="3628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E749EE-7B1C-4FE5-A131-A4993E91B820}"/>
              </a:ext>
            </a:extLst>
          </p:cNvPr>
          <p:cNvSpPr txBox="1"/>
          <p:nvPr/>
        </p:nvSpPr>
        <p:spPr>
          <a:xfrm>
            <a:off x="838201" y="3401468"/>
            <a:ext cx="4075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 grid reference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will always be in the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bottom-left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corner of the square it represents</a:t>
            </a:r>
          </a:p>
        </p:txBody>
      </p:sp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CC621F17-178C-41DB-ADC3-F496D2029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282703"/>
              </p:ext>
            </p:extLst>
          </p:nvPr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D877C93D-08A4-497A-8FC0-D47FD880B82F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084007-D77B-4FC1-885B-3D6E004BB69D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775595-EF7F-4C0F-AB83-AE73534E0711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3EDF61-8B19-4CF1-95DB-05FF04DC3FAD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31FE54-D389-41DD-9D00-F1B9CF6185A3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6AABD1-55AD-481E-BAD2-5328653B4D54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EF08E3-A548-4D29-A8AD-AB6F7406459F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509D35-3F5E-4C1E-8F04-790CC87F74E8}"/>
              </a:ext>
            </a:extLst>
          </p:cNvPr>
          <p:cNvSpPr txBox="1"/>
          <p:nvPr/>
        </p:nvSpPr>
        <p:spPr>
          <a:xfrm>
            <a:off x="5589396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598DCC-7F3A-4840-B962-63BE74542849}"/>
              </a:ext>
            </a:extLst>
          </p:cNvPr>
          <p:cNvSpPr txBox="1"/>
          <p:nvPr/>
        </p:nvSpPr>
        <p:spPr>
          <a:xfrm>
            <a:off x="6145401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13F88E-59E8-4279-8B02-C98AF63F2549}"/>
              </a:ext>
            </a:extLst>
          </p:cNvPr>
          <p:cNvSpPr txBox="1"/>
          <p:nvPr/>
        </p:nvSpPr>
        <p:spPr>
          <a:xfrm>
            <a:off x="734595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2B03A9-3448-4BC7-AF80-41DC6C6D8DD8}"/>
              </a:ext>
            </a:extLst>
          </p:cNvPr>
          <p:cNvSpPr txBox="1"/>
          <p:nvPr/>
        </p:nvSpPr>
        <p:spPr>
          <a:xfrm>
            <a:off x="677643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12B3D6-684F-4793-81E5-C49862F55355}"/>
              </a:ext>
            </a:extLst>
          </p:cNvPr>
          <p:cNvSpPr txBox="1"/>
          <p:nvPr/>
        </p:nvSpPr>
        <p:spPr>
          <a:xfrm>
            <a:off x="791547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EF69D5-92B7-479E-914D-DB4E0E45E12B}"/>
              </a:ext>
            </a:extLst>
          </p:cNvPr>
          <p:cNvSpPr txBox="1"/>
          <p:nvPr/>
        </p:nvSpPr>
        <p:spPr>
          <a:xfrm>
            <a:off x="8546520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4061A0-A047-47EF-9330-206F184FB8EA}"/>
              </a:ext>
            </a:extLst>
          </p:cNvPr>
          <p:cNvSpPr txBox="1"/>
          <p:nvPr/>
        </p:nvSpPr>
        <p:spPr>
          <a:xfrm>
            <a:off x="9102522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C47A0B-75BD-4555-9741-59FB56072C45}"/>
              </a:ext>
            </a:extLst>
          </p:cNvPr>
          <p:cNvSpPr txBox="1"/>
          <p:nvPr/>
        </p:nvSpPr>
        <p:spPr>
          <a:xfrm>
            <a:off x="7345959" y="3762375"/>
            <a:ext cx="436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Special Elite" panose="02000506000000020004" pitchFamily="2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81659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578-1B45-4D7D-8D21-4CF20E7E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Reference Basics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760736-E58C-4C2C-91F7-1CECD4336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052379"/>
              </p:ext>
            </p:extLst>
          </p:nvPr>
        </p:nvGraphicFramePr>
        <p:xfrm>
          <a:off x="1635559" y="1541830"/>
          <a:ext cx="4165164" cy="391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194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D3FC7D-2A30-4D3E-9DE8-21E6E855B2FF}"/>
              </a:ext>
            </a:extLst>
          </p:cNvPr>
          <p:cNvSpPr txBox="1"/>
          <p:nvPr/>
        </p:nvSpPr>
        <p:spPr>
          <a:xfrm>
            <a:off x="1079554" y="1384181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594D2-483D-4BDD-AF4D-47E8609849CE}"/>
              </a:ext>
            </a:extLst>
          </p:cNvPr>
          <p:cNvSpPr txBox="1"/>
          <p:nvPr/>
        </p:nvSpPr>
        <p:spPr>
          <a:xfrm>
            <a:off x="1079554" y="202852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14A01-D1A8-48F2-A07B-A1DE2D41C2ED}"/>
              </a:ext>
            </a:extLst>
          </p:cNvPr>
          <p:cNvSpPr txBox="1"/>
          <p:nvPr/>
        </p:nvSpPr>
        <p:spPr>
          <a:xfrm>
            <a:off x="1079553" y="267638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91A18-E61E-45E2-B9AE-164827CF09D1}"/>
              </a:ext>
            </a:extLst>
          </p:cNvPr>
          <p:cNvSpPr txBox="1"/>
          <p:nvPr/>
        </p:nvSpPr>
        <p:spPr>
          <a:xfrm>
            <a:off x="1079553" y="33467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DD70B-F917-40EE-B0E3-92A637AFD5FE}"/>
              </a:ext>
            </a:extLst>
          </p:cNvPr>
          <p:cNvSpPr txBox="1"/>
          <p:nvPr/>
        </p:nvSpPr>
        <p:spPr>
          <a:xfrm>
            <a:off x="1079553" y="3943292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3985D-A400-4B16-A604-BE5A7ABA3596}"/>
              </a:ext>
            </a:extLst>
          </p:cNvPr>
          <p:cNvSpPr txBox="1"/>
          <p:nvPr/>
        </p:nvSpPr>
        <p:spPr>
          <a:xfrm>
            <a:off x="1079553" y="465300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CA0C1-DFBB-4131-B877-5F947B8A2F4C}"/>
              </a:ext>
            </a:extLst>
          </p:cNvPr>
          <p:cNvSpPr txBox="1"/>
          <p:nvPr/>
        </p:nvSpPr>
        <p:spPr>
          <a:xfrm>
            <a:off x="1079553" y="524728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E9133-EC02-4DBA-9B1D-C695460431AF}"/>
              </a:ext>
            </a:extLst>
          </p:cNvPr>
          <p:cNvSpPr txBox="1"/>
          <p:nvPr/>
        </p:nvSpPr>
        <p:spPr>
          <a:xfrm>
            <a:off x="1426521" y="5602347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257BA9-1339-4218-BB8C-6D3BE88E278B}"/>
              </a:ext>
            </a:extLst>
          </p:cNvPr>
          <p:cNvSpPr txBox="1"/>
          <p:nvPr/>
        </p:nvSpPr>
        <p:spPr>
          <a:xfrm>
            <a:off x="2145336" y="56073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AB9CAF-E315-4B1D-BDC3-6ACE6884366E}"/>
              </a:ext>
            </a:extLst>
          </p:cNvPr>
          <p:cNvSpPr txBox="1"/>
          <p:nvPr/>
        </p:nvSpPr>
        <p:spPr>
          <a:xfrm>
            <a:off x="3500027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8D8DA9-4DB1-418C-BFF8-CB5449A556EF}"/>
              </a:ext>
            </a:extLst>
          </p:cNvPr>
          <p:cNvSpPr txBox="1"/>
          <p:nvPr/>
        </p:nvSpPr>
        <p:spPr>
          <a:xfrm>
            <a:off x="2785798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7442AC-DAE1-4D5C-A869-D1AF720437BA}"/>
              </a:ext>
            </a:extLst>
          </p:cNvPr>
          <p:cNvSpPr txBox="1"/>
          <p:nvPr/>
        </p:nvSpPr>
        <p:spPr>
          <a:xfrm>
            <a:off x="4158952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47B9A2-A1FF-4CCE-9D43-BE6830AEB574}"/>
              </a:ext>
            </a:extLst>
          </p:cNvPr>
          <p:cNvSpPr txBox="1"/>
          <p:nvPr/>
        </p:nvSpPr>
        <p:spPr>
          <a:xfrm>
            <a:off x="4942147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C14844-A4C5-4D07-B89B-A9391AB0D6CF}"/>
              </a:ext>
            </a:extLst>
          </p:cNvPr>
          <p:cNvSpPr txBox="1"/>
          <p:nvPr/>
        </p:nvSpPr>
        <p:spPr>
          <a:xfrm>
            <a:off x="5582609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00F368-AA2E-423E-AE02-AFC85CE4472C}"/>
              </a:ext>
            </a:extLst>
          </p:cNvPr>
          <p:cNvSpPr txBox="1"/>
          <p:nvPr/>
        </p:nvSpPr>
        <p:spPr>
          <a:xfrm>
            <a:off x="6219825" y="1541830"/>
            <a:ext cx="50006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Can you find the grid references for the following?</a:t>
            </a: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Square</a:t>
            </a:r>
            <a:br>
              <a:rPr lang="en-GB" sz="2400" dirty="0">
                <a:latin typeface="Special Elite" panose="02000506000000020004" pitchFamily="2" charset="0"/>
              </a:rPr>
            </a:br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Circle</a:t>
            </a:r>
            <a:br>
              <a:rPr lang="en-GB" sz="2400" dirty="0">
                <a:latin typeface="Special Elite" panose="02000506000000020004" pitchFamily="2" charset="0"/>
              </a:rPr>
            </a:br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Triangle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Star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Special Elite" panose="02000506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F62AF9-0635-4405-B0D9-9B648233FF17}"/>
              </a:ext>
            </a:extLst>
          </p:cNvPr>
          <p:cNvSpPr/>
          <p:nvPr/>
        </p:nvSpPr>
        <p:spPr>
          <a:xfrm>
            <a:off x="3173013" y="2287115"/>
            <a:ext cx="463193" cy="4631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EFB9851-6A1D-4287-976A-FACCB0AF9712}"/>
              </a:ext>
            </a:extLst>
          </p:cNvPr>
          <p:cNvSpPr/>
          <p:nvPr/>
        </p:nvSpPr>
        <p:spPr>
          <a:xfrm>
            <a:off x="2471531" y="4934394"/>
            <a:ext cx="436227" cy="431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F4A482DA-78B3-45DF-AD4D-2033C3B476C3}"/>
              </a:ext>
            </a:extLst>
          </p:cNvPr>
          <p:cNvSpPr/>
          <p:nvPr/>
        </p:nvSpPr>
        <p:spPr>
          <a:xfrm>
            <a:off x="4486275" y="3582035"/>
            <a:ext cx="561975" cy="466725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27B4815E-3DD6-4485-AD48-4FBDABF7CACA}"/>
              </a:ext>
            </a:extLst>
          </p:cNvPr>
          <p:cNvSpPr/>
          <p:nvPr/>
        </p:nvSpPr>
        <p:spPr>
          <a:xfrm>
            <a:off x="4486274" y="2903687"/>
            <a:ext cx="561975" cy="536320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491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578-1B45-4D7D-8D21-4CF20E7E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Reference Basics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760736-E58C-4C2C-91F7-1CECD4336D14}"/>
              </a:ext>
            </a:extLst>
          </p:cNvPr>
          <p:cNvGraphicFramePr>
            <a:graphicFrameLocks noGrp="1"/>
          </p:cNvGraphicFramePr>
          <p:nvPr/>
        </p:nvGraphicFramePr>
        <p:xfrm>
          <a:off x="1635559" y="1541830"/>
          <a:ext cx="4165164" cy="391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194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D3FC7D-2A30-4D3E-9DE8-21E6E855B2FF}"/>
              </a:ext>
            </a:extLst>
          </p:cNvPr>
          <p:cNvSpPr txBox="1"/>
          <p:nvPr/>
        </p:nvSpPr>
        <p:spPr>
          <a:xfrm>
            <a:off x="1079554" y="1384181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594D2-483D-4BDD-AF4D-47E8609849CE}"/>
              </a:ext>
            </a:extLst>
          </p:cNvPr>
          <p:cNvSpPr txBox="1"/>
          <p:nvPr/>
        </p:nvSpPr>
        <p:spPr>
          <a:xfrm>
            <a:off x="1079554" y="202852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14A01-D1A8-48F2-A07B-A1DE2D41C2ED}"/>
              </a:ext>
            </a:extLst>
          </p:cNvPr>
          <p:cNvSpPr txBox="1"/>
          <p:nvPr/>
        </p:nvSpPr>
        <p:spPr>
          <a:xfrm>
            <a:off x="1079553" y="267638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91A18-E61E-45E2-B9AE-164827CF09D1}"/>
              </a:ext>
            </a:extLst>
          </p:cNvPr>
          <p:cNvSpPr txBox="1"/>
          <p:nvPr/>
        </p:nvSpPr>
        <p:spPr>
          <a:xfrm>
            <a:off x="1079553" y="33467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DD70B-F917-40EE-B0E3-92A637AFD5FE}"/>
              </a:ext>
            </a:extLst>
          </p:cNvPr>
          <p:cNvSpPr txBox="1"/>
          <p:nvPr/>
        </p:nvSpPr>
        <p:spPr>
          <a:xfrm>
            <a:off x="1079553" y="3943292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3985D-A400-4B16-A604-BE5A7ABA3596}"/>
              </a:ext>
            </a:extLst>
          </p:cNvPr>
          <p:cNvSpPr txBox="1"/>
          <p:nvPr/>
        </p:nvSpPr>
        <p:spPr>
          <a:xfrm>
            <a:off x="1079553" y="465300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CA0C1-DFBB-4131-B877-5F947B8A2F4C}"/>
              </a:ext>
            </a:extLst>
          </p:cNvPr>
          <p:cNvSpPr txBox="1"/>
          <p:nvPr/>
        </p:nvSpPr>
        <p:spPr>
          <a:xfrm>
            <a:off x="1079553" y="524728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E9133-EC02-4DBA-9B1D-C695460431AF}"/>
              </a:ext>
            </a:extLst>
          </p:cNvPr>
          <p:cNvSpPr txBox="1"/>
          <p:nvPr/>
        </p:nvSpPr>
        <p:spPr>
          <a:xfrm>
            <a:off x="1426521" y="5602347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257BA9-1339-4218-BB8C-6D3BE88E278B}"/>
              </a:ext>
            </a:extLst>
          </p:cNvPr>
          <p:cNvSpPr txBox="1"/>
          <p:nvPr/>
        </p:nvSpPr>
        <p:spPr>
          <a:xfrm>
            <a:off x="2145336" y="56073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AB9CAF-E315-4B1D-BDC3-6ACE6884366E}"/>
              </a:ext>
            </a:extLst>
          </p:cNvPr>
          <p:cNvSpPr txBox="1"/>
          <p:nvPr/>
        </p:nvSpPr>
        <p:spPr>
          <a:xfrm>
            <a:off x="3500027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8D8DA9-4DB1-418C-BFF8-CB5449A556EF}"/>
              </a:ext>
            </a:extLst>
          </p:cNvPr>
          <p:cNvSpPr txBox="1"/>
          <p:nvPr/>
        </p:nvSpPr>
        <p:spPr>
          <a:xfrm>
            <a:off x="2785798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7442AC-DAE1-4D5C-A869-D1AF720437BA}"/>
              </a:ext>
            </a:extLst>
          </p:cNvPr>
          <p:cNvSpPr txBox="1"/>
          <p:nvPr/>
        </p:nvSpPr>
        <p:spPr>
          <a:xfrm>
            <a:off x="4158952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47B9A2-A1FF-4CCE-9D43-BE6830AEB574}"/>
              </a:ext>
            </a:extLst>
          </p:cNvPr>
          <p:cNvSpPr txBox="1"/>
          <p:nvPr/>
        </p:nvSpPr>
        <p:spPr>
          <a:xfrm>
            <a:off x="4942147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C14844-A4C5-4D07-B89B-A9391AB0D6CF}"/>
              </a:ext>
            </a:extLst>
          </p:cNvPr>
          <p:cNvSpPr txBox="1"/>
          <p:nvPr/>
        </p:nvSpPr>
        <p:spPr>
          <a:xfrm>
            <a:off x="5582609" y="561661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00F368-AA2E-423E-AE02-AFC85CE4472C}"/>
              </a:ext>
            </a:extLst>
          </p:cNvPr>
          <p:cNvSpPr txBox="1"/>
          <p:nvPr/>
        </p:nvSpPr>
        <p:spPr>
          <a:xfrm>
            <a:off x="6219825" y="1541830"/>
            <a:ext cx="50006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Can you find the grid references for the following?</a:t>
            </a: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Square		</a:t>
            </a:r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C5</a:t>
            </a:r>
            <a:br>
              <a:rPr lang="en-GB" sz="2400" dirty="0">
                <a:latin typeface="Special Elite" panose="02000506000000020004" pitchFamily="2" charset="0"/>
              </a:rPr>
            </a:br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Circle		</a:t>
            </a:r>
            <a:r>
              <a:rPr lang="en-GB" sz="2400" dirty="0">
                <a:solidFill>
                  <a:schemeClr val="accent2"/>
                </a:solidFill>
                <a:latin typeface="Special Elite" panose="02000506000000020004" pitchFamily="2" charset="0"/>
              </a:rPr>
              <a:t>B1</a:t>
            </a:r>
            <a:br>
              <a:rPr lang="en-GB" sz="2400" dirty="0">
                <a:latin typeface="Special Elite" panose="02000506000000020004" pitchFamily="2" charset="0"/>
              </a:rPr>
            </a:br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Triangle		</a:t>
            </a:r>
            <a:r>
              <a:rPr lang="en-GB" sz="2400" dirty="0">
                <a:solidFill>
                  <a:srgbClr val="7030A0"/>
                </a:solidFill>
                <a:latin typeface="Special Elite" panose="02000506000000020004" pitchFamily="2" charset="0"/>
              </a:rPr>
              <a:t>E3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Special Elite" panose="02000506000000020004" pitchFamily="2" charset="0"/>
              </a:rPr>
              <a:t>Star		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  <a:latin typeface="Special Elite" panose="02000506000000020004" pitchFamily="2" charset="0"/>
              </a:rPr>
              <a:t>E4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Special Elite" panose="02000506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F62AF9-0635-4405-B0D9-9B648233FF17}"/>
              </a:ext>
            </a:extLst>
          </p:cNvPr>
          <p:cNvSpPr/>
          <p:nvPr/>
        </p:nvSpPr>
        <p:spPr>
          <a:xfrm>
            <a:off x="3173013" y="2287115"/>
            <a:ext cx="463193" cy="4631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EFB9851-6A1D-4287-976A-FACCB0AF9712}"/>
              </a:ext>
            </a:extLst>
          </p:cNvPr>
          <p:cNvSpPr/>
          <p:nvPr/>
        </p:nvSpPr>
        <p:spPr>
          <a:xfrm>
            <a:off x="2471531" y="4934394"/>
            <a:ext cx="436227" cy="4317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F4A482DA-78B3-45DF-AD4D-2033C3B476C3}"/>
              </a:ext>
            </a:extLst>
          </p:cNvPr>
          <p:cNvSpPr/>
          <p:nvPr/>
        </p:nvSpPr>
        <p:spPr>
          <a:xfrm>
            <a:off x="4486275" y="3582035"/>
            <a:ext cx="561975" cy="466725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27B4815E-3DD6-4485-AD48-4FBDABF7CACA}"/>
              </a:ext>
            </a:extLst>
          </p:cNvPr>
          <p:cNvSpPr/>
          <p:nvPr/>
        </p:nvSpPr>
        <p:spPr>
          <a:xfrm>
            <a:off x="4486274" y="2903687"/>
            <a:ext cx="561975" cy="536320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865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5145D-9337-46C2-AF6A-A058C18A78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Four Figure </a:t>
            </a:r>
            <a:br>
              <a:rPr lang="en-GB" dirty="0"/>
            </a:br>
            <a:r>
              <a:rPr lang="en-GB" dirty="0"/>
              <a:t>Grid References</a:t>
            </a:r>
          </a:p>
        </p:txBody>
      </p:sp>
    </p:spTree>
    <p:extLst>
      <p:ext uri="{BB962C8B-B14F-4D97-AF65-F5344CB8AC3E}">
        <p14:creationId xmlns:p14="http://schemas.microsoft.com/office/powerpoint/2010/main" val="113837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Figure Grid References</a:t>
            </a:r>
            <a:endParaRPr lang="en-US" dirty="0">
              <a:latin typeface="Special Elite" panose="02000506000000020004" pitchFamily="2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/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CCB51F-9E46-4382-91F5-5FA30B3BC80D}"/>
              </a:ext>
            </a:extLst>
          </p:cNvPr>
          <p:cNvSpPr txBox="1"/>
          <p:nvPr/>
        </p:nvSpPr>
        <p:spPr>
          <a:xfrm>
            <a:off x="5589396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9E54B3-8AC4-4419-845E-4930FD4F8773}"/>
              </a:ext>
            </a:extLst>
          </p:cNvPr>
          <p:cNvSpPr txBox="1"/>
          <p:nvPr/>
        </p:nvSpPr>
        <p:spPr>
          <a:xfrm>
            <a:off x="6145401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C3DB9-CF6C-490E-A99F-A063D60BB90C}"/>
              </a:ext>
            </a:extLst>
          </p:cNvPr>
          <p:cNvSpPr txBox="1"/>
          <p:nvPr/>
        </p:nvSpPr>
        <p:spPr>
          <a:xfrm>
            <a:off x="734595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65E1D-A383-4A48-8895-58DC718B77BF}"/>
              </a:ext>
            </a:extLst>
          </p:cNvPr>
          <p:cNvSpPr txBox="1"/>
          <p:nvPr/>
        </p:nvSpPr>
        <p:spPr>
          <a:xfrm>
            <a:off x="677643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ED8906-8029-4EAB-9604-634A17CB8BED}"/>
              </a:ext>
            </a:extLst>
          </p:cNvPr>
          <p:cNvSpPr txBox="1"/>
          <p:nvPr/>
        </p:nvSpPr>
        <p:spPr>
          <a:xfrm>
            <a:off x="7915479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4E739-D6C9-4F82-8A73-E45B434CAE37}"/>
              </a:ext>
            </a:extLst>
          </p:cNvPr>
          <p:cNvSpPr txBox="1"/>
          <p:nvPr/>
        </p:nvSpPr>
        <p:spPr>
          <a:xfrm>
            <a:off x="8546520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7A6B96-DA32-4891-A558-B717D74D2719}"/>
              </a:ext>
            </a:extLst>
          </p:cNvPr>
          <p:cNvSpPr txBox="1"/>
          <p:nvPr/>
        </p:nvSpPr>
        <p:spPr>
          <a:xfrm>
            <a:off x="9102522" y="5309064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947707" y="2755948"/>
            <a:ext cx="4050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As there are only 26 different letters,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it is more common for the lines to be labelled with a number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6275FFA-4828-48BF-99D0-0D0E1775B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3321" flipH="1">
            <a:off x="3617383" y="4735884"/>
            <a:ext cx="1279631" cy="12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17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Four Figure Grid References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/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251508" y="1701249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251507" y="220019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251506" y="275594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251506" y="3321236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251505" y="3873743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251504" y="4426250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251504" y="4971128"/>
            <a:ext cx="436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1032329" y="3041256"/>
            <a:ext cx="4050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These numbers may not start at 1, as you might be looking at a section of a much bigger map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88ED32-4EA9-424B-91E2-D440CF00C2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3321" flipH="1">
            <a:off x="3617383" y="4735884"/>
            <a:ext cx="1279631" cy="120915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222EB43-7A4D-48D0-BEED-E6F31B0624B9}"/>
              </a:ext>
            </a:extLst>
          </p:cNvPr>
          <p:cNvSpPr txBox="1"/>
          <p:nvPr/>
        </p:nvSpPr>
        <p:spPr>
          <a:xfrm>
            <a:off x="5589396" y="5309064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545A4D-385C-4557-A79D-0935BB2824BE}"/>
              </a:ext>
            </a:extLst>
          </p:cNvPr>
          <p:cNvSpPr txBox="1"/>
          <p:nvPr/>
        </p:nvSpPr>
        <p:spPr>
          <a:xfrm>
            <a:off x="6136412" y="53090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5583B5-9F7D-4F4E-8B04-905998416988}"/>
              </a:ext>
            </a:extLst>
          </p:cNvPr>
          <p:cNvSpPr txBox="1"/>
          <p:nvPr/>
        </p:nvSpPr>
        <p:spPr>
          <a:xfrm>
            <a:off x="6714720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D0DE81-DDEB-44C2-8529-31EDAFD41FB9}"/>
              </a:ext>
            </a:extLst>
          </p:cNvPr>
          <p:cNvSpPr txBox="1"/>
          <p:nvPr/>
        </p:nvSpPr>
        <p:spPr>
          <a:xfrm>
            <a:off x="7925051" y="530784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E869C1-C317-43CA-A9CC-386326D30846}"/>
              </a:ext>
            </a:extLst>
          </p:cNvPr>
          <p:cNvSpPr txBox="1"/>
          <p:nvPr/>
        </p:nvSpPr>
        <p:spPr>
          <a:xfrm>
            <a:off x="7288223" y="532567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970493-D51F-48DD-A8DD-9A5C5DEC0292}"/>
              </a:ext>
            </a:extLst>
          </p:cNvPr>
          <p:cNvSpPr txBox="1"/>
          <p:nvPr/>
        </p:nvSpPr>
        <p:spPr>
          <a:xfrm>
            <a:off x="8498554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AEC1D0-360C-4EEF-8A28-916B8AF11DC6}"/>
              </a:ext>
            </a:extLst>
          </p:cNvPr>
          <p:cNvSpPr txBox="1"/>
          <p:nvPr/>
        </p:nvSpPr>
        <p:spPr>
          <a:xfrm>
            <a:off x="9072057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19809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Four Figure Grid References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/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105402" y="1701249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105401" y="2200196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105400" y="2755948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105400" y="3321236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105399" y="3873743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105398" y="442625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105398" y="4971128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947707" y="3429000"/>
            <a:ext cx="4050230" cy="16352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In cases where numbers only have 1 digit, 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we put a 0 in front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B955D00-587F-411C-A37E-116A16BDE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83120" flipH="1" flipV="1">
            <a:off x="3513312" y="2094512"/>
            <a:ext cx="1279631" cy="120915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8230CFA-70E1-4878-8576-1BEEB3D6EE32}"/>
              </a:ext>
            </a:extLst>
          </p:cNvPr>
          <p:cNvSpPr txBox="1"/>
          <p:nvPr/>
        </p:nvSpPr>
        <p:spPr>
          <a:xfrm>
            <a:off x="5589396" y="5309064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753360-4FE0-488C-8966-ED6E851778D9}"/>
              </a:ext>
            </a:extLst>
          </p:cNvPr>
          <p:cNvSpPr txBox="1"/>
          <p:nvPr/>
        </p:nvSpPr>
        <p:spPr>
          <a:xfrm>
            <a:off x="6136412" y="53090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331CEB-39E2-4534-8631-48A9D4978F7A}"/>
              </a:ext>
            </a:extLst>
          </p:cNvPr>
          <p:cNvSpPr txBox="1"/>
          <p:nvPr/>
        </p:nvSpPr>
        <p:spPr>
          <a:xfrm>
            <a:off x="6714720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8B5091-B2A2-4CF3-A9A0-5B8235520FD0}"/>
              </a:ext>
            </a:extLst>
          </p:cNvPr>
          <p:cNvSpPr txBox="1"/>
          <p:nvPr/>
        </p:nvSpPr>
        <p:spPr>
          <a:xfrm>
            <a:off x="7925051" y="530784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13B08F-DF8B-4BEF-B629-AC729752E6FF}"/>
              </a:ext>
            </a:extLst>
          </p:cNvPr>
          <p:cNvSpPr txBox="1"/>
          <p:nvPr/>
        </p:nvSpPr>
        <p:spPr>
          <a:xfrm>
            <a:off x="7288223" y="532567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D14DACD-8806-4B83-AABD-3B2F78D07323}"/>
              </a:ext>
            </a:extLst>
          </p:cNvPr>
          <p:cNvSpPr txBox="1"/>
          <p:nvPr/>
        </p:nvSpPr>
        <p:spPr>
          <a:xfrm>
            <a:off x="8498554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8859F9-0E88-4BA0-9875-1C7CE13DF484}"/>
              </a:ext>
            </a:extLst>
          </p:cNvPr>
          <p:cNvSpPr txBox="1"/>
          <p:nvPr/>
        </p:nvSpPr>
        <p:spPr>
          <a:xfrm>
            <a:off x="9072057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313261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Four Figure Grid References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668248"/>
              </p:ext>
            </p:extLst>
          </p:nvPr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Special Elite" panose="02000506000000020004" pitchFamily="2" charset="0"/>
                        </a:rPr>
                        <a:t>?</a:t>
                      </a:r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105402" y="1701249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105401" y="2200196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105400" y="2755948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105400" y="3321236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105399" y="3873743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105398" y="442625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105398" y="4971128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CCB51F-9E46-4382-91F5-5FA30B3BC80D}"/>
              </a:ext>
            </a:extLst>
          </p:cNvPr>
          <p:cNvSpPr txBox="1"/>
          <p:nvPr/>
        </p:nvSpPr>
        <p:spPr>
          <a:xfrm>
            <a:off x="5589396" y="5309064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9E54B3-8AC4-4419-845E-4930FD4F8773}"/>
              </a:ext>
            </a:extLst>
          </p:cNvPr>
          <p:cNvSpPr txBox="1"/>
          <p:nvPr/>
        </p:nvSpPr>
        <p:spPr>
          <a:xfrm>
            <a:off x="6136412" y="53090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947707" y="2070581"/>
            <a:ext cx="4050230" cy="29936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Otherwise it ca be hard to tell whether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3600" dirty="0">
                <a:solidFill>
                  <a:srgbClr val="6D3826"/>
                </a:solidFill>
                <a:latin typeface="Special Elite" panose="02000506000000020004" pitchFamily="2" charset="0"/>
              </a:rPr>
              <a:t>212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is meant to represent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3600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  <a:r>
              <a:rPr lang="en-GB" sz="3600" dirty="0">
                <a:solidFill>
                  <a:srgbClr val="0070C0"/>
                </a:solidFill>
                <a:latin typeface="Special Elite" panose="02000506000000020004" pitchFamily="2" charset="0"/>
              </a:rPr>
              <a:t>2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     Or      </a:t>
            </a:r>
            <a:r>
              <a:rPr lang="en-GB" sz="3600" dirty="0">
                <a:solidFill>
                  <a:srgbClr val="FF0000"/>
                </a:solidFill>
                <a:latin typeface="Special Elite" panose="02000506000000020004" pitchFamily="2" charset="0"/>
              </a:rPr>
              <a:t>2</a:t>
            </a:r>
            <a:r>
              <a:rPr lang="en-GB" sz="3600" dirty="0">
                <a:solidFill>
                  <a:srgbClr val="0070C0"/>
                </a:solidFill>
                <a:latin typeface="Special Elite" panose="02000506000000020004" pitchFamily="2" charset="0"/>
              </a:rPr>
              <a:t>12</a:t>
            </a:r>
            <a:endParaRPr lang="en-GB" sz="2400" dirty="0">
              <a:solidFill>
                <a:srgbClr val="0070C0"/>
              </a:solidFill>
              <a:latin typeface="Special Elite" panose="02000506000000020004" pitchFamily="2" charset="0"/>
            </a:endParaRP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A4B872-08E5-41F8-9C8C-6D32C6626662}"/>
              </a:ext>
            </a:extLst>
          </p:cNvPr>
          <p:cNvSpPr txBox="1"/>
          <p:nvPr/>
        </p:nvSpPr>
        <p:spPr>
          <a:xfrm>
            <a:off x="6714720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41E9F3-FD92-460F-8D01-C167E3ECB9BD}"/>
              </a:ext>
            </a:extLst>
          </p:cNvPr>
          <p:cNvSpPr txBox="1"/>
          <p:nvPr/>
        </p:nvSpPr>
        <p:spPr>
          <a:xfrm>
            <a:off x="7925051" y="530784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D1DAC6-7E1B-4D48-8F1A-9BC7A84733BA}"/>
              </a:ext>
            </a:extLst>
          </p:cNvPr>
          <p:cNvSpPr txBox="1"/>
          <p:nvPr/>
        </p:nvSpPr>
        <p:spPr>
          <a:xfrm>
            <a:off x="7288223" y="532567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D955C6-069B-4D2F-A957-1BDC233B1BEC}"/>
              </a:ext>
            </a:extLst>
          </p:cNvPr>
          <p:cNvSpPr txBox="1"/>
          <p:nvPr/>
        </p:nvSpPr>
        <p:spPr>
          <a:xfrm>
            <a:off x="8498554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FE7AA5-8E35-4116-8DA5-2915432DFE74}"/>
              </a:ext>
            </a:extLst>
          </p:cNvPr>
          <p:cNvSpPr txBox="1"/>
          <p:nvPr/>
        </p:nvSpPr>
        <p:spPr>
          <a:xfrm>
            <a:off x="9072057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306585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578-1B45-4D7D-8D21-4CF20E7E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760736-E58C-4C2C-91F7-1CECD4336D14}"/>
              </a:ext>
            </a:extLst>
          </p:cNvPr>
          <p:cNvGraphicFramePr>
            <a:graphicFrameLocks noGrp="1"/>
          </p:cNvGraphicFramePr>
          <p:nvPr/>
        </p:nvGraphicFramePr>
        <p:xfrm>
          <a:off x="1635559" y="1541830"/>
          <a:ext cx="4165164" cy="391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194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D3FC7D-2A30-4D3E-9DE8-21E6E855B2FF}"/>
              </a:ext>
            </a:extLst>
          </p:cNvPr>
          <p:cNvSpPr txBox="1"/>
          <p:nvPr/>
        </p:nvSpPr>
        <p:spPr>
          <a:xfrm>
            <a:off x="838202" y="1384181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594D2-483D-4BDD-AF4D-47E8609849CE}"/>
              </a:ext>
            </a:extLst>
          </p:cNvPr>
          <p:cNvSpPr txBox="1"/>
          <p:nvPr/>
        </p:nvSpPr>
        <p:spPr>
          <a:xfrm>
            <a:off x="838202" y="2028524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14A01-D1A8-48F2-A07B-A1DE2D41C2ED}"/>
              </a:ext>
            </a:extLst>
          </p:cNvPr>
          <p:cNvSpPr txBox="1"/>
          <p:nvPr/>
        </p:nvSpPr>
        <p:spPr>
          <a:xfrm>
            <a:off x="838201" y="2676383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91A18-E61E-45E2-B9AE-164827CF09D1}"/>
              </a:ext>
            </a:extLst>
          </p:cNvPr>
          <p:cNvSpPr txBox="1"/>
          <p:nvPr/>
        </p:nvSpPr>
        <p:spPr>
          <a:xfrm>
            <a:off x="838201" y="334673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DD70B-F917-40EE-B0E3-92A637AFD5FE}"/>
              </a:ext>
            </a:extLst>
          </p:cNvPr>
          <p:cNvSpPr txBox="1"/>
          <p:nvPr/>
        </p:nvSpPr>
        <p:spPr>
          <a:xfrm>
            <a:off x="838201" y="3943292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3985D-A400-4B16-A604-BE5A7ABA3596}"/>
              </a:ext>
            </a:extLst>
          </p:cNvPr>
          <p:cNvSpPr txBox="1"/>
          <p:nvPr/>
        </p:nvSpPr>
        <p:spPr>
          <a:xfrm>
            <a:off x="838201" y="465300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CA0C1-DFBB-4131-B877-5F947B8A2F4C}"/>
              </a:ext>
            </a:extLst>
          </p:cNvPr>
          <p:cNvSpPr txBox="1"/>
          <p:nvPr/>
        </p:nvSpPr>
        <p:spPr>
          <a:xfrm>
            <a:off x="838201" y="524728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E9133-EC02-4DBA-9B1D-C695460431AF}"/>
              </a:ext>
            </a:extLst>
          </p:cNvPr>
          <p:cNvSpPr txBox="1"/>
          <p:nvPr/>
        </p:nvSpPr>
        <p:spPr>
          <a:xfrm>
            <a:off x="1378269" y="560732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00F368-AA2E-423E-AE02-AFC85CE4472C}"/>
              </a:ext>
            </a:extLst>
          </p:cNvPr>
          <p:cNvSpPr txBox="1"/>
          <p:nvPr/>
        </p:nvSpPr>
        <p:spPr>
          <a:xfrm>
            <a:off x="6219825" y="1541830"/>
            <a:ext cx="500062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Can you draw lines between the following points to create a shape?</a:t>
            </a:r>
          </a:p>
          <a:p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Put the maker in the bottom-left corner of the square</a:t>
            </a:r>
            <a:endParaRPr lang="en-GB" sz="1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8889C3-AC42-407F-98CB-5AA3BF202B7F}"/>
              </a:ext>
            </a:extLst>
          </p:cNvPr>
          <p:cNvSpPr txBox="1"/>
          <p:nvPr/>
        </p:nvSpPr>
        <p:spPr>
          <a:xfrm>
            <a:off x="208788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D8AEEE-F240-4738-8D07-4D55669B5D6A}"/>
              </a:ext>
            </a:extLst>
          </p:cNvPr>
          <p:cNvSpPr txBox="1"/>
          <p:nvPr/>
        </p:nvSpPr>
        <p:spPr>
          <a:xfrm>
            <a:off x="2797494" y="560228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01DE3D-3779-4815-AA45-394C5EDA672F}"/>
              </a:ext>
            </a:extLst>
          </p:cNvPr>
          <p:cNvSpPr txBox="1"/>
          <p:nvPr/>
        </p:nvSpPr>
        <p:spPr>
          <a:xfrm>
            <a:off x="346085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711A62-8472-450B-9CBC-4DC1C5D77FFB}"/>
              </a:ext>
            </a:extLst>
          </p:cNvPr>
          <p:cNvSpPr txBox="1"/>
          <p:nvPr/>
        </p:nvSpPr>
        <p:spPr>
          <a:xfrm>
            <a:off x="417046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0AC559-B5A3-4CFE-BE8D-277032105D64}"/>
              </a:ext>
            </a:extLst>
          </p:cNvPr>
          <p:cNvSpPr txBox="1"/>
          <p:nvPr/>
        </p:nvSpPr>
        <p:spPr>
          <a:xfrm>
            <a:off x="4796792" y="561661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1F7B5A-91A2-4481-9B6D-0A2522A62C55}"/>
              </a:ext>
            </a:extLst>
          </p:cNvPr>
          <p:cNvSpPr txBox="1"/>
          <p:nvPr/>
        </p:nvSpPr>
        <p:spPr>
          <a:xfrm>
            <a:off x="550640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37DFC2-A39A-4DC7-9517-4995C38E64FD}"/>
              </a:ext>
            </a:extLst>
          </p:cNvPr>
          <p:cNvSpPr/>
          <p:nvPr/>
        </p:nvSpPr>
        <p:spPr>
          <a:xfrm>
            <a:off x="6953131" y="4052842"/>
            <a:ext cx="29338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2202 -&gt; 2306</a:t>
            </a:r>
          </a:p>
          <a:p>
            <a:pPr algn="ctr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2306 -&gt; 2603</a:t>
            </a:r>
          </a:p>
          <a:p>
            <a:pPr algn="ctr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2603 -&gt; 2202</a:t>
            </a:r>
          </a:p>
        </p:txBody>
      </p:sp>
    </p:spTree>
    <p:extLst>
      <p:ext uri="{BB962C8B-B14F-4D97-AF65-F5344CB8AC3E}">
        <p14:creationId xmlns:p14="http://schemas.microsoft.com/office/powerpoint/2010/main" val="20369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578-1B45-4D7D-8D21-4CF20E7E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760736-E58C-4C2C-91F7-1CECD4336D14}"/>
              </a:ext>
            </a:extLst>
          </p:cNvPr>
          <p:cNvGraphicFramePr>
            <a:graphicFrameLocks noGrp="1"/>
          </p:cNvGraphicFramePr>
          <p:nvPr/>
        </p:nvGraphicFramePr>
        <p:xfrm>
          <a:off x="1635559" y="1541830"/>
          <a:ext cx="4165164" cy="391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194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87346" marR="87346" marT="43673" marB="43673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D3FC7D-2A30-4D3E-9DE8-21E6E855B2FF}"/>
              </a:ext>
            </a:extLst>
          </p:cNvPr>
          <p:cNvSpPr txBox="1"/>
          <p:nvPr/>
        </p:nvSpPr>
        <p:spPr>
          <a:xfrm>
            <a:off x="838202" y="1384181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594D2-483D-4BDD-AF4D-47E8609849CE}"/>
              </a:ext>
            </a:extLst>
          </p:cNvPr>
          <p:cNvSpPr txBox="1"/>
          <p:nvPr/>
        </p:nvSpPr>
        <p:spPr>
          <a:xfrm>
            <a:off x="838202" y="2028524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14A01-D1A8-48F2-A07B-A1DE2D41C2ED}"/>
              </a:ext>
            </a:extLst>
          </p:cNvPr>
          <p:cNvSpPr txBox="1"/>
          <p:nvPr/>
        </p:nvSpPr>
        <p:spPr>
          <a:xfrm>
            <a:off x="838201" y="2676383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91A18-E61E-45E2-B9AE-164827CF09D1}"/>
              </a:ext>
            </a:extLst>
          </p:cNvPr>
          <p:cNvSpPr txBox="1"/>
          <p:nvPr/>
        </p:nvSpPr>
        <p:spPr>
          <a:xfrm>
            <a:off x="838201" y="334673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DD70B-F917-40EE-B0E3-92A637AFD5FE}"/>
              </a:ext>
            </a:extLst>
          </p:cNvPr>
          <p:cNvSpPr txBox="1"/>
          <p:nvPr/>
        </p:nvSpPr>
        <p:spPr>
          <a:xfrm>
            <a:off x="838201" y="3943292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3985D-A400-4B16-A604-BE5A7ABA3596}"/>
              </a:ext>
            </a:extLst>
          </p:cNvPr>
          <p:cNvSpPr txBox="1"/>
          <p:nvPr/>
        </p:nvSpPr>
        <p:spPr>
          <a:xfrm>
            <a:off x="838201" y="465300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CA0C1-DFBB-4131-B877-5F947B8A2F4C}"/>
              </a:ext>
            </a:extLst>
          </p:cNvPr>
          <p:cNvSpPr txBox="1"/>
          <p:nvPr/>
        </p:nvSpPr>
        <p:spPr>
          <a:xfrm>
            <a:off x="838201" y="524728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E9133-EC02-4DBA-9B1D-C695460431AF}"/>
              </a:ext>
            </a:extLst>
          </p:cNvPr>
          <p:cNvSpPr txBox="1"/>
          <p:nvPr/>
        </p:nvSpPr>
        <p:spPr>
          <a:xfrm>
            <a:off x="1378269" y="560732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8889C3-AC42-407F-98CB-5AA3BF202B7F}"/>
              </a:ext>
            </a:extLst>
          </p:cNvPr>
          <p:cNvSpPr txBox="1"/>
          <p:nvPr/>
        </p:nvSpPr>
        <p:spPr>
          <a:xfrm>
            <a:off x="208788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D8AEEE-F240-4738-8D07-4D55669B5D6A}"/>
              </a:ext>
            </a:extLst>
          </p:cNvPr>
          <p:cNvSpPr txBox="1"/>
          <p:nvPr/>
        </p:nvSpPr>
        <p:spPr>
          <a:xfrm>
            <a:off x="2797494" y="560228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01DE3D-3779-4815-AA45-394C5EDA672F}"/>
              </a:ext>
            </a:extLst>
          </p:cNvPr>
          <p:cNvSpPr txBox="1"/>
          <p:nvPr/>
        </p:nvSpPr>
        <p:spPr>
          <a:xfrm>
            <a:off x="346085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711A62-8472-450B-9CBC-4DC1C5D77FFB}"/>
              </a:ext>
            </a:extLst>
          </p:cNvPr>
          <p:cNvSpPr txBox="1"/>
          <p:nvPr/>
        </p:nvSpPr>
        <p:spPr>
          <a:xfrm>
            <a:off x="417046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0AC559-B5A3-4CFE-BE8D-277032105D64}"/>
              </a:ext>
            </a:extLst>
          </p:cNvPr>
          <p:cNvSpPr txBox="1"/>
          <p:nvPr/>
        </p:nvSpPr>
        <p:spPr>
          <a:xfrm>
            <a:off x="4796792" y="561661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1F7B5A-91A2-4481-9B6D-0A2522A62C55}"/>
              </a:ext>
            </a:extLst>
          </p:cNvPr>
          <p:cNvSpPr txBox="1"/>
          <p:nvPr/>
        </p:nvSpPr>
        <p:spPr>
          <a:xfrm>
            <a:off x="550640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27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A9EB4A-A882-48A4-9559-A7A48AF299B9}"/>
              </a:ext>
            </a:extLst>
          </p:cNvPr>
          <p:cNvCxnSpPr>
            <a:cxnSpLocks/>
          </p:cNvCxnSpPr>
          <p:nvPr/>
        </p:nvCxnSpPr>
        <p:spPr>
          <a:xfrm flipV="1">
            <a:off x="2324100" y="2209801"/>
            <a:ext cx="704850" cy="261937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2FBDD9-EBCD-4072-86BB-1DF0263D34FA}"/>
              </a:ext>
            </a:extLst>
          </p:cNvPr>
          <p:cNvCxnSpPr>
            <a:cxnSpLocks/>
          </p:cNvCxnSpPr>
          <p:nvPr/>
        </p:nvCxnSpPr>
        <p:spPr>
          <a:xfrm flipH="1" flipV="1">
            <a:off x="3028950" y="2209801"/>
            <a:ext cx="2076450" cy="195262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6CF32F6-7A36-4F75-811A-6D0D163277CE}"/>
              </a:ext>
            </a:extLst>
          </p:cNvPr>
          <p:cNvCxnSpPr>
            <a:cxnSpLocks/>
          </p:cNvCxnSpPr>
          <p:nvPr/>
        </p:nvCxnSpPr>
        <p:spPr>
          <a:xfrm flipV="1">
            <a:off x="2345171" y="4162425"/>
            <a:ext cx="2755466" cy="64520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9243505-2EF6-4F41-9E41-72FF92DF9D22}"/>
              </a:ext>
            </a:extLst>
          </p:cNvPr>
          <p:cNvSpPr txBox="1"/>
          <p:nvPr/>
        </p:nvSpPr>
        <p:spPr>
          <a:xfrm>
            <a:off x="6219825" y="1541830"/>
            <a:ext cx="500062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Can you draw lines between the following points to create a shape?</a:t>
            </a:r>
          </a:p>
          <a:p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Put the maker in the bottom-left corner of the square</a:t>
            </a:r>
            <a:endParaRPr lang="en-GB" sz="1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9E28A7-F826-4B84-905B-55BDB30C24CF}"/>
              </a:ext>
            </a:extLst>
          </p:cNvPr>
          <p:cNvSpPr/>
          <p:nvPr/>
        </p:nvSpPr>
        <p:spPr>
          <a:xfrm>
            <a:off x="6953131" y="4052842"/>
            <a:ext cx="29338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2202 -&gt; 2306</a:t>
            </a:r>
          </a:p>
          <a:p>
            <a:pPr algn="ctr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2306 -&gt; 2603</a:t>
            </a:r>
          </a:p>
          <a:p>
            <a:pPr algn="ctr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2603 -&gt; 2202</a:t>
            </a:r>
          </a:p>
        </p:txBody>
      </p:sp>
    </p:spTree>
    <p:extLst>
      <p:ext uri="{BB962C8B-B14F-4D97-AF65-F5344CB8AC3E}">
        <p14:creationId xmlns:p14="http://schemas.microsoft.com/office/powerpoint/2010/main" val="3857768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3E11-D84E-40ED-923A-C31C416A9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Order Matters</a:t>
            </a:r>
          </a:p>
        </p:txBody>
      </p:sp>
    </p:spTree>
    <p:extLst>
      <p:ext uri="{BB962C8B-B14F-4D97-AF65-F5344CB8AC3E}">
        <p14:creationId xmlns:p14="http://schemas.microsoft.com/office/powerpoint/2010/main" val="883597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Matters</a:t>
            </a:r>
            <a:endParaRPr lang="en-US" dirty="0">
              <a:latin typeface="Special Elite" panose="02000506000000020004" pitchFamily="2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/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230532" y="1701249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117710" y="2200196"/>
            <a:ext cx="689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230530" y="2755948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230530" y="3321236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230529" y="3873743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230528" y="4426250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230528" y="4971128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1032329" y="3147553"/>
            <a:ext cx="4050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In some cases, the same numbers will appear both the bottom and the side of the grid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6275FFA-4828-48BF-99D0-0D0E1775B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3321" flipH="1">
            <a:off x="3617383" y="4735884"/>
            <a:ext cx="1279631" cy="12091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BD2785B-877D-4444-895D-1525CA080972}"/>
              </a:ext>
            </a:extLst>
          </p:cNvPr>
          <p:cNvSpPr txBox="1"/>
          <p:nvPr/>
        </p:nvSpPr>
        <p:spPr>
          <a:xfrm>
            <a:off x="5589396" y="5309064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B0D5AD-07AF-4374-9BA9-1D84241040D1}"/>
              </a:ext>
            </a:extLst>
          </p:cNvPr>
          <p:cNvSpPr txBox="1"/>
          <p:nvPr/>
        </p:nvSpPr>
        <p:spPr>
          <a:xfrm>
            <a:off x="6136412" y="53090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523105-A87A-4ACA-9462-74A25DA1F824}"/>
              </a:ext>
            </a:extLst>
          </p:cNvPr>
          <p:cNvSpPr txBox="1"/>
          <p:nvPr/>
        </p:nvSpPr>
        <p:spPr>
          <a:xfrm>
            <a:off x="6714720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F21CD3-61DA-4804-A9BB-ABFA93DC88B8}"/>
              </a:ext>
            </a:extLst>
          </p:cNvPr>
          <p:cNvSpPr txBox="1"/>
          <p:nvPr/>
        </p:nvSpPr>
        <p:spPr>
          <a:xfrm>
            <a:off x="7925051" y="530784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41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0B857A-88D1-4E37-A5E5-D98CFEE4AC5F}"/>
              </a:ext>
            </a:extLst>
          </p:cNvPr>
          <p:cNvSpPr txBox="1"/>
          <p:nvPr/>
        </p:nvSpPr>
        <p:spPr>
          <a:xfrm>
            <a:off x="7288223" y="532567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40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DAEA9E-3A64-452D-A66B-7F34F7F06821}"/>
              </a:ext>
            </a:extLst>
          </p:cNvPr>
          <p:cNvSpPr txBox="1"/>
          <p:nvPr/>
        </p:nvSpPr>
        <p:spPr>
          <a:xfrm>
            <a:off x="8498554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318541-11E6-4A18-8354-2E7D4C5D60C2}"/>
              </a:ext>
            </a:extLst>
          </p:cNvPr>
          <p:cNvSpPr txBox="1"/>
          <p:nvPr/>
        </p:nvSpPr>
        <p:spPr>
          <a:xfrm>
            <a:off x="9072057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43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4A62BA7-1AB3-4ED4-B3E4-26EC849272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81787" flipH="1" flipV="1">
            <a:off x="3443394" y="1964952"/>
            <a:ext cx="1279631" cy="12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6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Order Matters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A48619-0213-4E03-B511-AD58A12EE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466515"/>
              </p:ext>
            </p:extLst>
          </p:nvPr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7030A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4D6BDC-5D2C-45F7-AA69-8ACCAD7831C7}"/>
              </a:ext>
            </a:extLst>
          </p:cNvPr>
          <p:cNvSpPr txBox="1"/>
          <p:nvPr/>
        </p:nvSpPr>
        <p:spPr>
          <a:xfrm>
            <a:off x="5230532" y="1701249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F0FBB-9DDC-438F-9DB2-9BEBE89D74DF}"/>
              </a:ext>
            </a:extLst>
          </p:cNvPr>
          <p:cNvSpPr txBox="1"/>
          <p:nvPr/>
        </p:nvSpPr>
        <p:spPr>
          <a:xfrm>
            <a:off x="5117710" y="2200196"/>
            <a:ext cx="689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40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FB0A-3141-4FEB-A3EF-9172F180EB18}"/>
              </a:ext>
            </a:extLst>
          </p:cNvPr>
          <p:cNvSpPr txBox="1"/>
          <p:nvPr/>
        </p:nvSpPr>
        <p:spPr>
          <a:xfrm>
            <a:off x="5230530" y="2755948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FF966-1475-45F5-8FF4-746DC5D34124}"/>
              </a:ext>
            </a:extLst>
          </p:cNvPr>
          <p:cNvSpPr txBox="1"/>
          <p:nvPr/>
        </p:nvSpPr>
        <p:spPr>
          <a:xfrm>
            <a:off x="5230530" y="3321236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26E063-83CC-4312-A5A6-8B6BE5B45077}"/>
              </a:ext>
            </a:extLst>
          </p:cNvPr>
          <p:cNvSpPr txBox="1"/>
          <p:nvPr/>
        </p:nvSpPr>
        <p:spPr>
          <a:xfrm>
            <a:off x="5230529" y="3873743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5663F-E5E9-489C-915D-A27F66BAC32A}"/>
              </a:ext>
            </a:extLst>
          </p:cNvPr>
          <p:cNvSpPr txBox="1"/>
          <p:nvPr/>
        </p:nvSpPr>
        <p:spPr>
          <a:xfrm>
            <a:off x="5230528" y="4426250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6E477-5B6F-4CD2-B4F7-886AF90E3CDB}"/>
              </a:ext>
            </a:extLst>
          </p:cNvPr>
          <p:cNvSpPr txBox="1"/>
          <p:nvPr/>
        </p:nvSpPr>
        <p:spPr>
          <a:xfrm>
            <a:off x="5230528" y="4971128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35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838200" y="1758179"/>
            <a:ext cx="4037024" cy="2852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We therefore always 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give the number along 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bottom first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, then 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 number </a:t>
            </a:r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up the side</a:t>
            </a:r>
          </a:p>
          <a:p>
            <a:pPr algn="ctr"/>
            <a:endParaRPr lang="en-GB" sz="2400" dirty="0">
              <a:solidFill>
                <a:srgbClr val="0070C0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Otherwise it would be hard to tell the difference between these two references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3600" dirty="0">
                <a:solidFill>
                  <a:srgbClr val="00B050"/>
                </a:solidFill>
                <a:latin typeface="Special Elite" panose="02000506000000020004" pitchFamily="2" charset="0"/>
              </a:rPr>
              <a:t>3840</a:t>
            </a:r>
            <a:r>
              <a:rPr lang="en-GB" sz="3600" dirty="0">
                <a:solidFill>
                  <a:srgbClr val="6D3826"/>
                </a:solidFill>
                <a:latin typeface="Special Elite" panose="02000506000000020004" pitchFamily="2" charset="0"/>
              </a:rPr>
              <a:t>	</a:t>
            </a:r>
            <a:r>
              <a:rPr lang="en-GB" sz="3600" dirty="0">
                <a:solidFill>
                  <a:srgbClr val="7030A0"/>
                </a:solidFill>
                <a:latin typeface="Special Elite" panose="02000506000000020004" pitchFamily="2" charset="0"/>
              </a:rPr>
              <a:t>4038</a:t>
            </a:r>
          </a:p>
          <a:p>
            <a:pPr algn="ctr"/>
            <a:endParaRPr lang="en-GB" sz="1600" dirty="0">
              <a:solidFill>
                <a:srgbClr val="7030A0"/>
              </a:solidFill>
              <a:latin typeface="Special Elite" panose="02000506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D2785B-877D-4444-895D-1525CA080972}"/>
              </a:ext>
            </a:extLst>
          </p:cNvPr>
          <p:cNvSpPr txBox="1"/>
          <p:nvPr/>
        </p:nvSpPr>
        <p:spPr>
          <a:xfrm>
            <a:off x="5589396" y="5309064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B0D5AD-07AF-4374-9BA9-1D84241040D1}"/>
              </a:ext>
            </a:extLst>
          </p:cNvPr>
          <p:cNvSpPr txBox="1"/>
          <p:nvPr/>
        </p:nvSpPr>
        <p:spPr>
          <a:xfrm>
            <a:off x="6136412" y="53090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523105-A87A-4ACA-9462-74A25DA1F824}"/>
              </a:ext>
            </a:extLst>
          </p:cNvPr>
          <p:cNvSpPr txBox="1"/>
          <p:nvPr/>
        </p:nvSpPr>
        <p:spPr>
          <a:xfrm>
            <a:off x="6714720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F21CD3-61DA-4804-A9BB-ABFA93DC88B8}"/>
              </a:ext>
            </a:extLst>
          </p:cNvPr>
          <p:cNvSpPr txBox="1"/>
          <p:nvPr/>
        </p:nvSpPr>
        <p:spPr>
          <a:xfrm>
            <a:off x="7925051" y="530784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41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0B857A-88D1-4E37-A5E5-D98CFEE4AC5F}"/>
              </a:ext>
            </a:extLst>
          </p:cNvPr>
          <p:cNvSpPr txBox="1"/>
          <p:nvPr/>
        </p:nvSpPr>
        <p:spPr>
          <a:xfrm>
            <a:off x="7288223" y="532567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40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DAEA9E-3A64-452D-A66B-7F34F7F06821}"/>
              </a:ext>
            </a:extLst>
          </p:cNvPr>
          <p:cNvSpPr txBox="1"/>
          <p:nvPr/>
        </p:nvSpPr>
        <p:spPr>
          <a:xfrm>
            <a:off x="8498554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318541-11E6-4A18-8354-2E7D4C5D60C2}"/>
              </a:ext>
            </a:extLst>
          </p:cNvPr>
          <p:cNvSpPr txBox="1"/>
          <p:nvPr/>
        </p:nvSpPr>
        <p:spPr>
          <a:xfrm>
            <a:off x="9072057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pecial Elite" panose="02000506000000020004" pitchFamily="2" charset="0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2000782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pecial Elite" panose="02000506000000020004" pitchFamily="2" charset="0"/>
              </a:rPr>
              <a:t>Order Matters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B9493-E66B-442D-B808-5B1735F1A70D}"/>
              </a:ext>
            </a:extLst>
          </p:cNvPr>
          <p:cNvSpPr txBox="1"/>
          <p:nvPr/>
        </p:nvSpPr>
        <p:spPr>
          <a:xfrm>
            <a:off x="834635" y="1809750"/>
            <a:ext cx="10300089" cy="1038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To remember the correct order, some people use the saying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“Walk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along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the corridor, then go </a:t>
            </a:r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up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the stairs”</a:t>
            </a:r>
            <a:endParaRPr lang="en-GB" sz="1600" dirty="0">
              <a:solidFill>
                <a:srgbClr val="7030A0"/>
              </a:solidFill>
              <a:latin typeface="Special Elite" panose="02000506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A0BB2D-83D1-4622-8B0D-44F31415E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75" y="3143250"/>
            <a:ext cx="5381625" cy="19621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CB12F8-900F-46F5-BDA7-0C9FD10CA8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31375" y="3932261"/>
            <a:ext cx="1731776" cy="6145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F9F5A9-BF66-4FFB-A5DF-AF36C0DF0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619625" y="5275942"/>
            <a:ext cx="2952750" cy="4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66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578-1B45-4D7D-8D21-4CF20E7E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Matters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760736-E58C-4C2C-91F7-1CECD4336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997245"/>
              </p:ext>
            </p:extLst>
          </p:nvPr>
        </p:nvGraphicFramePr>
        <p:xfrm>
          <a:off x="1635559" y="1541830"/>
          <a:ext cx="4165164" cy="391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194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D3FC7D-2A30-4D3E-9DE8-21E6E855B2FF}"/>
              </a:ext>
            </a:extLst>
          </p:cNvPr>
          <p:cNvSpPr txBox="1"/>
          <p:nvPr/>
        </p:nvSpPr>
        <p:spPr>
          <a:xfrm>
            <a:off x="838202" y="1384181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594D2-483D-4BDD-AF4D-47E8609849CE}"/>
              </a:ext>
            </a:extLst>
          </p:cNvPr>
          <p:cNvSpPr txBox="1"/>
          <p:nvPr/>
        </p:nvSpPr>
        <p:spPr>
          <a:xfrm>
            <a:off x="838202" y="2028524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14A01-D1A8-48F2-A07B-A1DE2D41C2ED}"/>
              </a:ext>
            </a:extLst>
          </p:cNvPr>
          <p:cNvSpPr txBox="1"/>
          <p:nvPr/>
        </p:nvSpPr>
        <p:spPr>
          <a:xfrm>
            <a:off x="838201" y="2676383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91A18-E61E-45E2-B9AE-164827CF09D1}"/>
              </a:ext>
            </a:extLst>
          </p:cNvPr>
          <p:cNvSpPr txBox="1"/>
          <p:nvPr/>
        </p:nvSpPr>
        <p:spPr>
          <a:xfrm>
            <a:off x="838201" y="334673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DD70B-F917-40EE-B0E3-92A637AFD5FE}"/>
              </a:ext>
            </a:extLst>
          </p:cNvPr>
          <p:cNvSpPr txBox="1"/>
          <p:nvPr/>
        </p:nvSpPr>
        <p:spPr>
          <a:xfrm>
            <a:off x="838201" y="3943292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3985D-A400-4B16-A604-BE5A7ABA3596}"/>
              </a:ext>
            </a:extLst>
          </p:cNvPr>
          <p:cNvSpPr txBox="1"/>
          <p:nvPr/>
        </p:nvSpPr>
        <p:spPr>
          <a:xfrm>
            <a:off x="838201" y="465300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CA0C1-DFBB-4131-B877-5F947B8A2F4C}"/>
              </a:ext>
            </a:extLst>
          </p:cNvPr>
          <p:cNvSpPr txBox="1"/>
          <p:nvPr/>
        </p:nvSpPr>
        <p:spPr>
          <a:xfrm>
            <a:off x="838201" y="524728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E9133-EC02-4DBA-9B1D-C695460431AF}"/>
              </a:ext>
            </a:extLst>
          </p:cNvPr>
          <p:cNvSpPr txBox="1"/>
          <p:nvPr/>
        </p:nvSpPr>
        <p:spPr>
          <a:xfrm>
            <a:off x="1378269" y="560732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8889C3-AC42-407F-98CB-5AA3BF202B7F}"/>
              </a:ext>
            </a:extLst>
          </p:cNvPr>
          <p:cNvSpPr txBox="1"/>
          <p:nvPr/>
        </p:nvSpPr>
        <p:spPr>
          <a:xfrm>
            <a:off x="208788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D8AEEE-F240-4738-8D07-4D55669B5D6A}"/>
              </a:ext>
            </a:extLst>
          </p:cNvPr>
          <p:cNvSpPr txBox="1"/>
          <p:nvPr/>
        </p:nvSpPr>
        <p:spPr>
          <a:xfrm>
            <a:off x="2797494" y="560228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01DE3D-3779-4815-AA45-394C5EDA672F}"/>
              </a:ext>
            </a:extLst>
          </p:cNvPr>
          <p:cNvSpPr txBox="1"/>
          <p:nvPr/>
        </p:nvSpPr>
        <p:spPr>
          <a:xfrm>
            <a:off x="346085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711A62-8472-450B-9CBC-4DC1C5D77FFB}"/>
              </a:ext>
            </a:extLst>
          </p:cNvPr>
          <p:cNvSpPr txBox="1"/>
          <p:nvPr/>
        </p:nvSpPr>
        <p:spPr>
          <a:xfrm>
            <a:off x="417046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0AC559-B5A3-4CFE-BE8D-277032105D64}"/>
              </a:ext>
            </a:extLst>
          </p:cNvPr>
          <p:cNvSpPr txBox="1"/>
          <p:nvPr/>
        </p:nvSpPr>
        <p:spPr>
          <a:xfrm>
            <a:off x="4796792" y="561661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1F7B5A-91A2-4481-9B6D-0A2522A62C55}"/>
              </a:ext>
            </a:extLst>
          </p:cNvPr>
          <p:cNvSpPr txBox="1"/>
          <p:nvPr/>
        </p:nvSpPr>
        <p:spPr>
          <a:xfrm>
            <a:off x="550640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E5215B-1E4C-4FCB-A127-0854130CC143}"/>
              </a:ext>
            </a:extLst>
          </p:cNvPr>
          <p:cNvSpPr txBox="1"/>
          <p:nvPr/>
        </p:nvSpPr>
        <p:spPr>
          <a:xfrm>
            <a:off x="6219825" y="1541830"/>
            <a:ext cx="50006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Can you write the following letters in the correct position on the grid?</a:t>
            </a: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800" dirty="0">
                <a:latin typeface="Special Elite" panose="02000506000000020004" pitchFamily="2" charset="0"/>
              </a:rPr>
              <a:t>	A = 3433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B = 3735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C = 3837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D = 3536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E = 3438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F = 3335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Special Elite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77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0578-1B45-4D7D-8D21-4CF20E7E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Matters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760736-E58C-4C2C-91F7-1CECD4336D14}"/>
              </a:ext>
            </a:extLst>
          </p:cNvPr>
          <p:cNvGraphicFramePr>
            <a:graphicFrameLocks noGrp="1"/>
          </p:cNvGraphicFramePr>
          <p:nvPr/>
        </p:nvGraphicFramePr>
        <p:xfrm>
          <a:off x="1635559" y="1541830"/>
          <a:ext cx="4165164" cy="391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194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694194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pecial Elite" panose="02000506000000020004" pitchFamily="2" charset="0"/>
                        </a:rPr>
                        <a:t>E</a:t>
                      </a: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pecial Elite" panose="02000506000000020004" pitchFamily="2" charset="0"/>
                        </a:rPr>
                        <a:t>C</a:t>
                      </a: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pecial Elite" panose="02000506000000020004" pitchFamily="2" charset="0"/>
                        </a:rPr>
                        <a:t>D</a:t>
                      </a: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pecial Elite" panose="02000506000000020004" pitchFamily="2" charset="0"/>
                        </a:rPr>
                        <a:t>F</a:t>
                      </a: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pecial Elite" panose="02000506000000020004" pitchFamily="2" charset="0"/>
                        </a:rPr>
                        <a:t>B</a:t>
                      </a: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652038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Special Elite" panose="02000506000000020004" pitchFamily="2" charset="0"/>
                        </a:rPr>
                        <a:t>A</a:t>
                      </a: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latin typeface="Special Elite" panose="02000506000000020004" pitchFamily="2" charset="0"/>
                      </a:endParaRPr>
                    </a:p>
                  </a:txBody>
                  <a:tcPr marL="87346" marR="87346" marT="43673" marB="43673" anchor="ctr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D3FC7D-2A30-4D3E-9DE8-21E6E855B2FF}"/>
              </a:ext>
            </a:extLst>
          </p:cNvPr>
          <p:cNvSpPr txBox="1"/>
          <p:nvPr/>
        </p:nvSpPr>
        <p:spPr>
          <a:xfrm>
            <a:off x="838202" y="1384181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594D2-483D-4BDD-AF4D-47E8609849CE}"/>
              </a:ext>
            </a:extLst>
          </p:cNvPr>
          <p:cNvSpPr txBox="1"/>
          <p:nvPr/>
        </p:nvSpPr>
        <p:spPr>
          <a:xfrm>
            <a:off x="838202" y="2028524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14A01-D1A8-48F2-A07B-A1DE2D41C2ED}"/>
              </a:ext>
            </a:extLst>
          </p:cNvPr>
          <p:cNvSpPr txBox="1"/>
          <p:nvPr/>
        </p:nvSpPr>
        <p:spPr>
          <a:xfrm>
            <a:off x="838201" y="2676383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91A18-E61E-45E2-B9AE-164827CF09D1}"/>
              </a:ext>
            </a:extLst>
          </p:cNvPr>
          <p:cNvSpPr txBox="1"/>
          <p:nvPr/>
        </p:nvSpPr>
        <p:spPr>
          <a:xfrm>
            <a:off x="838201" y="334673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DD70B-F917-40EE-B0E3-92A637AFD5FE}"/>
              </a:ext>
            </a:extLst>
          </p:cNvPr>
          <p:cNvSpPr txBox="1"/>
          <p:nvPr/>
        </p:nvSpPr>
        <p:spPr>
          <a:xfrm>
            <a:off x="838201" y="3943292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3985D-A400-4B16-A604-BE5A7ABA3596}"/>
              </a:ext>
            </a:extLst>
          </p:cNvPr>
          <p:cNvSpPr txBox="1"/>
          <p:nvPr/>
        </p:nvSpPr>
        <p:spPr>
          <a:xfrm>
            <a:off x="838201" y="465300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8CA0C1-DFBB-4131-B877-5F947B8A2F4C}"/>
              </a:ext>
            </a:extLst>
          </p:cNvPr>
          <p:cNvSpPr txBox="1"/>
          <p:nvPr/>
        </p:nvSpPr>
        <p:spPr>
          <a:xfrm>
            <a:off x="838201" y="5247286"/>
            <a:ext cx="677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33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6E9133-EC02-4DBA-9B1D-C695460431AF}"/>
              </a:ext>
            </a:extLst>
          </p:cNvPr>
          <p:cNvSpPr txBox="1"/>
          <p:nvPr/>
        </p:nvSpPr>
        <p:spPr>
          <a:xfrm>
            <a:off x="1378269" y="560732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8889C3-AC42-407F-98CB-5AA3BF202B7F}"/>
              </a:ext>
            </a:extLst>
          </p:cNvPr>
          <p:cNvSpPr txBox="1"/>
          <p:nvPr/>
        </p:nvSpPr>
        <p:spPr>
          <a:xfrm>
            <a:off x="208788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D8AEEE-F240-4738-8D07-4D55669B5D6A}"/>
              </a:ext>
            </a:extLst>
          </p:cNvPr>
          <p:cNvSpPr txBox="1"/>
          <p:nvPr/>
        </p:nvSpPr>
        <p:spPr>
          <a:xfrm>
            <a:off x="2797494" y="560228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01DE3D-3779-4815-AA45-394C5EDA672F}"/>
              </a:ext>
            </a:extLst>
          </p:cNvPr>
          <p:cNvSpPr txBox="1"/>
          <p:nvPr/>
        </p:nvSpPr>
        <p:spPr>
          <a:xfrm>
            <a:off x="3460851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711A62-8472-450B-9CBC-4DC1C5D77FFB}"/>
              </a:ext>
            </a:extLst>
          </p:cNvPr>
          <p:cNvSpPr txBox="1"/>
          <p:nvPr/>
        </p:nvSpPr>
        <p:spPr>
          <a:xfrm>
            <a:off x="417046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0AC559-B5A3-4CFE-BE8D-277032105D64}"/>
              </a:ext>
            </a:extLst>
          </p:cNvPr>
          <p:cNvSpPr txBox="1"/>
          <p:nvPr/>
        </p:nvSpPr>
        <p:spPr>
          <a:xfrm>
            <a:off x="4796792" y="5616618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1F7B5A-91A2-4481-9B6D-0A2522A62C55}"/>
              </a:ext>
            </a:extLst>
          </p:cNvPr>
          <p:cNvSpPr txBox="1"/>
          <p:nvPr/>
        </p:nvSpPr>
        <p:spPr>
          <a:xfrm>
            <a:off x="5506404" y="5601733"/>
            <a:ext cx="51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39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E5215B-1E4C-4FCB-A127-0854130CC143}"/>
              </a:ext>
            </a:extLst>
          </p:cNvPr>
          <p:cNvSpPr txBox="1"/>
          <p:nvPr/>
        </p:nvSpPr>
        <p:spPr>
          <a:xfrm>
            <a:off x="6219825" y="1541830"/>
            <a:ext cx="50006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pecial Elite" panose="02000506000000020004" pitchFamily="2" charset="0"/>
              </a:rPr>
              <a:t>Can you write the following letters in the correct position on the grid?</a:t>
            </a:r>
          </a:p>
          <a:p>
            <a:endParaRPr lang="en-GB" sz="2400" dirty="0">
              <a:latin typeface="Special Elite" panose="02000506000000020004" pitchFamily="2" charset="0"/>
            </a:endParaRPr>
          </a:p>
          <a:p>
            <a:r>
              <a:rPr lang="en-GB" sz="2800" dirty="0">
                <a:latin typeface="Special Elite" panose="02000506000000020004" pitchFamily="2" charset="0"/>
              </a:rPr>
              <a:t>	A = 3433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B = 3735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C = 3837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D = 3536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E = 3438</a:t>
            </a:r>
          </a:p>
          <a:p>
            <a:r>
              <a:rPr lang="en-GB" sz="2800" dirty="0">
                <a:latin typeface="Special Elite" panose="02000506000000020004" pitchFamily="2" charset="0"/>
              </a:rPr>
              <a:t>	F = 3335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Special Elite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199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3E11-D84E-40ED-923A-C31C416A9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Six Figure </a:t>
            </a:r>
            <a:br>
              <a:rPr lang="en-GB" dirty="0"/>
            </a:br>
            <a:r>
              <a:rPr lang="en-GB" dirty="0"/>
              <a:t>Grid References</a:t>
            </a:r>
          </a:p>
        </p:txBody>
      </p:sp>
    </p:spTree>
    <p:extLst>
      <p:ext uri="{BB962C8B-B14F-4D97-AF65-F5344CB8AC3E}">
        <p14:creationId xmlns:p14="http://schemas.microsoft.com/office/powerpoint/2010/main" val="871530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23973-5AD7-4D55-92C4-6E0B4BE9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44B747B-8401-416E-8803-3190162C2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45"/>
              </p:ext>
            </p:extLst>
          </p:nvPr>
        </p:nvGraphicFramePr>
        <p:xfrm>
          <a:off x="5807510" y="1856010"/>
          <a:ext cx="3513126" cy="329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521">
                  <a:extLst>
                    <a:ext uri="{9D8B030D-6E8A-4147-A177-3AD203B41FA5}">
                      <a16:colId xmlns:a16="http://schemas.microsoft.com/office/drawing/2014/main" val="254835699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3842116505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43639494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405291922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161194299"/>
                    </a:ext>
                  </a:extLst>
                </a:gridCol>
                <a:gridCol w="585521">
                  <a:extLst>
                    <a:ext uri="{9D8B030D-6E8A-4147-A177-3AD203B41FA5}">
                      <a16:colId xmlns:a16="http://schemas.microsoft.com/office/drawing/2014/main" val="2930244189"/>
                    </a:ext>
                  </a:extLst>
                </a:gridCol>
              </a:tblGrid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80463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640758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85739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93064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49115"/>
                  </a:ext>
                </a:extLst>
              </a:tr>
              <a:tr h="549964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3672" marR="73672" marT="36836" marB="36836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1763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BA3F290-8107-49D1-8DCF-D0A2FF7F0778}"/>
              </a:ext>
            </a:extLst>
          </p:cNvPr>
          <p:cNvSpPr txBox="1"/>
          <p:nvPr/>
        </p:nvSpPr>
        <p:spPr>
          <a:xfrm>
            <a:off x="5105402" y="1701249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CE77B0-26EF-4EA5-A02E-67D53FB4C15E}"/>
              </a:ext>
            </a:extLst>
          </p:cNvPr>
          <p:cNvSpPr txBox="1"/>
          <p:nvPr/>
        </p:nvSpPr>
        <p:spPr>
          <a:xfrm>
            <a:off x="5105401" y="2200196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6A1489-6BEC-46E9-8C81-FB5CBC2CD58B}"/>
              </a:ext>
            </a:extLst>
          </p:cNvPr>
          <p:cNvSpPr txBox="1"/>
          <p:nvPr/>
        </p:nvSpPr>
        <p:spPr>
          <a:xfrm>
            <a:off x="5105400" y="2755948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F9DEEA-6670-42DA-BCC5-5C66C7DCE787}"/>
              </a:ext>
            </a:extLst>
          </p:cNvPr>
          <p:cNvSpPr txBox="1"/>
          <p:nvPr/>
        </p:nvSpPr>
        <p:spPr>
          <a:xfrm>
            <a:off x="5105400" y="3321236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498EDC-F5FA-4A03-B347-0A878C59946E}"/>
              </a:ext>
            </a:extLst>
          </p:cNvPr>
          <p:cNvSpPr txBox="1"/>
          <p:nvPr/>
        </p:nvSpPr>
        <p:spPr>
          <a:xfrm>
            <a:off x="5105399" y="3873743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B36851-36D6-4ECC-BD42-26EBF04CAE49}"/>
              </a:ext>
            </a:extLst>
          </p:cNvPr>
          <p:cNvSpPr txBox="1"/>
          <p:nvPr/>
        </p:nvSpPr>
        <p:spPr>
          <a:xfrm>
            <a:off x="5105398" y="442625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4F7580-3701-4603-B386-5C960C69FBA9}"/>
              </a:ext>
            </a:extLst>
          </p:cNvPr>
          <p:cNvSpPr txBox="1"/>
          <p:nvPr/>
        </p:nvSpPr>
        <p:spPr>
          <a:xfrm>
            <a:off x="5105398" y="4971128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E6770E-D7CB-4315-BF1D-3FF53486A642}"/>
              </a:ext>
            </a:extLst>
          </p:cNvPr>
          <p:cNvSpPr txBox="1"/>
          <p:nvPr/>
        </p:nvSpPr>
        <p:spPr>
          <a:xfrm>
            <a:off x="5589396" y="5309064"/>
            <a:ext cx="45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90F2C7-BB46-4073-8779-5437E4B77C1E}"/>
              </a:ext>
            </a:extLst>
          </p:cNvPr>
          <p:cNvSpPr txBox="1"/>
          <p:nvPr/>
        </p:nvSpPr>
        <p:spPr>
          <a:xfrm>
            <a:off x="6136412" y="53090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15BB01-5CD0-4941-A58E-A7A252E1181D}"/>
              </a:ext>
            </a:extLst>
          </p:cNvPr>
          <p:cNvSpPr txBox="1"/>
          <p:nvPr/>
        </p:nvSpPr>
        <p:spPr>
          <a:xfrm>
            <a:off x="6714720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AD08BD-3D9B-412D-9EDF-0C1AEF1EBB92}"/>
              </a:ext>
            </a:extLst>
          </p:cNvPr>
          <p:cNvSpPr txBox="1"/>
          <p:nvPr/>
        </p:nvSpPr>
        <p:spPr>
          <a:xfrm>
            <a:off x="7925051" y="530784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A62E76-A0B5-4422-B976-26D6B1076BDF}"/>
              </a:ext>
            </a:extLst>
          </p:cNvPr>
          <p:cNvSpPr txBox="1"/>
          <p:nvPr/>
        </p:nvSpPr>
        <p:spPr>
          <a:xfrm>
            <a:off x="7288223" y="5325676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8F57C4-65AC-4977-8C34-FDD9E463963B}"/>
              </a:ext>
            </a:extLst>
          </p:cNvPr>
          <p:cNvSpPr txBox="1"/>
          <p:nvPr/>
        </p:nvSpPr>
        <p:spPr>
          <a:xfrm>
            <a:off x="8498554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00834C-E1E7-45A7-B6CE-6BD30E5E626D}"/>
              </a:ext>
            </a:extLst>
          </p:cNvPr>
          <p:cNvSpPr txBox="1"/>
          <p:nvPr/>
        </p:nvSpPr>
        <p:spPr>
          <a:xfrm>
            <a:off x="9072057" y="5307707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000C1C-438E-491A-9F82-9C036ED6A8E6}"/>
              </a:ext>
            </a:extLst>
          </p:cNvPr>
          <p:cNvSpPr txBox="1"/>
          <p:nvPr/>
        </p:nvSpPr>
        <p:spPr>
          <a:xfrm>
            <a:off x="838200" y="2509315"/>
            <a:ext cx="40502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Four figure grid references are useful to give a rough location, but sometimes the area the square represents is still very large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84A815-B7A5-4560-B441-F54381AD0264}"/>
              </a:ext>
            </a:extLst>
          </p:cNvPr>
          <p:cNvSpPr/>
          <p:nvPr/>
        </p:nvSpPr>
        <p:spPr>
          <a:xfrm>
            <a:off x="7792397" y="3647725"/>
            <a:ext cx="85685" cy="856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34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2D4EB8D-DBFA-471C-A3C0-9E665F023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659234"/>
              </p:ext>
            </p:extLst>
          </p:nvPr>
        </p:nvGraphicFramePr>
        <p:xfrm>
          <a:off x="6096000" y="2232582"/>
          <a:ext cx="3214260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367676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A8608713-300F-4C16-BA38-08CEE1718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854636"/>
              </p:ext>
            </p:extLst>
          </p:nvPr>
        </p:nvGraphicFramePr>
        <p:xfrm>
          <a:off x="5866410" y="2473464"/>
          <a:ext cx="22959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1" name="Table 4">
            <a:extLst>
              <a:ext uri="{FF2B5EF4-FFF2-40B4-BE49-F238E27FC236}">
                <a16:creationId xmlns:a16="http://schemas.microsoft.com/office/drawing/2014/main" id="{27F44B28-5AE8-419D-A3F0-20BAC6AC3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639078"/>
              </p:ext>
            </p:extLst>
          </p:nvPr>
        </p:nvGraphicFramePr>
        <p:xfrm>
          <a:off x="5636820" y="2717304"/>
          <a:ext cx="22959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2" name="Table 4">
            <a:extLst>
              <a:ext uri="{FF2B5EF4-FFF2-40B4-BE49-F238E27FC236}">
                <a16:creationId xmlns:a16="http://schemas.microsoft.com/office/drawing/2014/main" id="{53856471-532A-44CA-AB74-6D0A6E812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769159"/>
              </p:ext>
            </p:extLst>
          </p:nvPr>
        </p:nvGraphicFramePr>
        <p:xfrm>
          <a:off x="9318180" y="2471797"/>
          <a:ext cx="22959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EB7CBC22-65FD-4D0B-87E5-D7ED021D9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64100"/>
              </p:ext>
            </p:extLst>
          </p:nvPr>
        </p:nvGraphicFramePr>
        <p:xfrm>
          <a:off x="9555690" y="2717304"/>
          <a:ext cx="22959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61093CCA-6ECC-4B9E-BFE8-3A811E887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693458"/>
              </p:ext>
            </p:extLst>
          </p:nvPr>
        </p:nvGraphicFramePr>
        <p:xfrm>
          <a:off x="6325590" y="1988742"/>
          <a:ext cx="27550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graphicFrame>
        <p:nvGraphicFramePr>
          <p:cNvPr id="17" name="Table 4">
            <a:extLst>
              <a:ext uri="{FF2B5EF4-FFF2-40B4-BE49-F238E27FC236}">
                <a16:creationId xmlns:a16="http://schemas.microsoft.com/office/drawing/2014/main" id="{2F4C5CF7-5283-43FA-97B1-1A075E605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035266"/>
              </p:ext>
            </p:extLst>
          </p:nvPr>
        </p:nvGraphicFramePr>
        <p:xfrm>
          <a:off x="6555180" y="5646342"/>
          <a:ext cx="252549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graphicFrame>
        <p:nvGraphicFramePr>
          <p:cNvPr id="18" name="Table 4">
            <a:extLst>
              <a:ext uri="{FF2B5EF4-FFF2-40B4-BE49-F238E27FC236}">
                <a16:creationId xmlns:a16="http://schemas.microsoft.com/office/drawing/2014/main" id="{9D1E5DD9-BC36-44CB-8B64-C19F1964B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542911"/>
              </p:ext>
            </p:extLst>
          </p:nvPr>
        </p:nvGraphicFramePr>
        <p:xfrm>
          <a:off x="6784770" y="5890182"/>
          <a:ext cx="183672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CA63F67-C704-42A6-8248-30AF4C579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277303"/>
              </p:ext>
            </p:extLst>
          </p:nvPr>
        </p:nvGraphicFramePr>
        <p:xfrm>
          <a:off x="6784770" y="1744902"/>
          <a:ext cx="183672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00BF773D-5584-4A57-BCEA-D2264D467462}"/>
              </a:ext>
            </a:extLst>
          </p:cNvPr>
          <p:cNvSpPr txBox="1"/>
          <p:nvPr/>
        </p:nvSpPr>
        <p:spPr>
          <a:xfrm>
            <a:off x="838199" y="2509315"/>
            <a:ext cx="42048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To give a more accurate reference, you can imagine the square is broken down into an even smaller grid made up of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10 columns 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and</a:t>
            </a:r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 10 rows</a:t>
            </a:r>
            <a:b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(or 100 little squares)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F0965A-4FC1-4483-B797-D10D1E85E8B9}"/>
              </a:ext>
            </a:extLst>
          </p:cNvPr>
          <p:cNvCxnSpPr/>
          <p:nvPr/>
        </p:nvCxnSpPr>
        <p:spPr>
          <a:xfrm>
            <a:off x="6555180" y="2148840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177815-39A0-48C6-8638-BDC0AF6C3DDD}"/>
              </a:ext>
            </a:extLst>
          </p:cNvPr>
          <p:cNvCxnSpPr/>
          <p:nvPr/>
        </p:nvCxnSpPr>
        <p:spPr>
          <a:xfrm>
            <a:off x="8864040" y="2077224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6ABA97-D43C-4143-8FB8-7F105E3F42D7}"/>
              </a:ext>
            </a:extLst>
          </p:cNvPr>
          <p:cNvCxnSpPr>
            <a:cxnSpLocks/>
          </p:cNvCxnSpPr>
          <p:nvPr/>
        </p:nvCxnSpPr>
        <p:spPr>
          <a:xfrm rot="5400000">
            <a:off x="7737081" y="832128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52ACEB-15CC-4600-BFD1-C2D2C0B1425D}"/>
              </a:ext>
            </a:extLst>
          </p:cNvPr>
          <p:cNvCxnSpPr>
            <a:cxnSpLocks/>
          </p:cNvCxnSpPr>
          <p:nvPr/>
        </p:nvCxnSpPr>
        <p:spPr>
          <a:xfrm rot="5400000">
            <a:off x="7677099" y="3285033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D6FAD65-3598-456E-9E7A-42C2B1208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75682">
            <a:off x="5421114" y="806138"/>
            <a:ext cx="8193847" cy="61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57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BE71F4-8004-4A67-A1C2-37EEE995F135}"/>
              </a:ext>
            </a:extLst>
          </p:cNvPr>
          <p:cNvSpPr txBox="1"/>
          <p:nvPr/>
        </p:nvSpPr>
        <p:spPr>
          <a:xfrm>
            <a:off x="1226063" y="2217339"/>
            <a:ext cx="362823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Six figure grid references give the location using a combination of the big and little grid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244036 </a:t>
            </a:r>
          </a:p>
        </p:txBody>
      </p:sp>
      <p:graphicFrame>
        <p:nvGraphicFramePr>
          <p:cNvPr id="44" name="Table 4">
            <a:extLst>
              <a:ext uri="{FF2B5EF4-FFF2-40B4-BE49-F238E27FC236}">
                <a16:creationId xmlns:a16="http://schemas.microsoft.com/office/drawing/2014/main" id="{D7DF187E-E41B-42AF-B64F-A5A4D6C33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158319"/>
              </p:ext>
            </p:extLst>
          </p:nvPr>
        </p:nvGraphicFramePr>
        <p:xfrm>
          <a:off x="6417416" y="2485628"/>
          <a:ext cx="275508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</a:tbl>
          </a:graphicData>
        </a:graphic>
      </p:graphicFrame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5AA1C1-5EBD-4389-9F72-F3ACDC0869FA}"/>
              </a:ext>
            </a:extLst>
          </p:cNvPr>
          <p:cNvCxnSpPr>
            <a:cxnSpLocks/>
          </p:cNvCxnSpPr>
          <p:nvPr/>
        </p:nvCxnSpPr>
        <p:spPr>
          <a:xfrm>
            <a:off x="6654677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1FDF174-1FB8-44B1-ACEF-9DAE22BD9852}"/>
              </a:ext>
            </a:extLst>
          </p:cNvPr>
          <p:cNvCxnSpPr>
            <a:cxnSpLocks/>
          </p:cNvCxnSpPr>
          <p:nvPr/>
        </p:nvCxnSpPr>
        <p:spPr>
          <a:xfrm>
            <a:off x="8921915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63CA67C-4C6F-4D80-B485-56AABF5FA48D}"/>
              </a:ext>
            </a:extLst>
          </p:cNvPr>
          <p:cNvCxnSpPr>
            <a:cxnSpLocks/>
          </p:cNvCxnSpPr>
          <p:nvPr/>
        </p:nvCxnSpPr>
        <p:spPr>
          <a:xfrm flipH="1">
            <a:off x="6417417" y="5155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E9F4E08-F020-4072-B4A0-E8694F3E8CF2}"/>
              </a:ext>
            </a:extLst>
          </p:cNvPr>
          <p:cNvGrpSpPr/>
          <p:nvPr/>
        </p:nvGrpSpPr>
        <p:grpSpPr>
          <a:xfrm>
            <a:off x="6011083" y="2838268"/>
            <a:ext cx="353901" cy="2443883"/>
            <a:chOff x="6009408" y="2842626"/>
            <a:chExt cx="353901" cy="244388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2984174-7DCE-411B-9B55-E3124F6C34DC}"/>
                </a:ext>
              </a:extLst>
            </p:cNvPr>
            <p:cNvSpPr txBox="1"/>
            <p:nvPr/>
          </p:nvSpPr>
          <p:spPr>
            <a:xfrm>
              <a:off x="6013763" y="502489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A2C54D6-D947-4DDB-9A34-B08B812B4ACB}"/>
                </a:ext>
              </a:extLst>
            </p:cNvPr>
            <p:cNvSpPr txBox="1"/>
            <p:nvPr/>
          </p:nvSpPr>
          <p:spPr>
            <a:xfrm>
              <a:off x="6012112" y="4799682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89AFBC-A7A8-46CC-BE87-AE8BDB533E8B}"/>
                </a:ext>
              </a:extLst>
            </p:cNvPr>
            <p:cNvSpPr txBox="1"/>
            <p:nvPr/>
          </p:nvSpPr>
          <p:spPr>
            <a:xfrm>
              <a:off x="6010461" y="4554364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5464582-8FBF-4C18-BEBD-C9AEDF4260EA}"/>
                </a:ext>
              </a:extLst>
            </p:cNvPr>
            <p:cNvSpPr txBox="1"/>
            <p:nvPr/>
          </p:nvSpPr>
          <p:spPr>
            <a:xfrm>
              <a:off x="6009419" y="4319995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988DEAD-A866-4578-B63F-B08064E56CB2}"/>
                </a:ext>
              </a:extLst>
            </p:cNvPr>
            <p:cNvSpPr txBox="1"/>
            <p:nvPr/>
          </p:nvSpPr>
          <p:spPr>
            <a:xfrm>
              <a:off x="6009419" y="407467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4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8D7911-23EC-45DB-BA5F-30D3FD9431EF}"/>
                </a:ext>
              </a:extLst>
            </p:cNvPr>
            <p:cNvSpPr txBox="1"/>
            <p:nvPr/>
          </p:nvSpPr>
          <p:spPr>
            <a:xfrm>
              <a:off x="6012112" y="3822221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91264F1-2C7C-4C29-B823-322498DC338C}"/>
                </a:ext>
              </a:extLst>
            </p:cNvPr>
            <p:cNvSpPr txBox="1"/>
            <p:nvPr/>
          </p:nvSpPr>
          <p:spPr>
            <a:xfrm>
              <a:off x="6012112" y="3576438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F01AAC3-678E-4020-B12D-784373B61B8B}"/>
                </a:ext>
              </a:extLst>
            </p:cNvPr>
            <p:cNvSpPr txBox="1"/>
            <p:nvPr/>
          </p:nvSpPr>
          <p:spPr>
            <a:xfrm>
              <a:off x="6009419" y="308883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8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C740564-90B0-42D9-822A-7E43B66077F4}"/>
                </a:ext>
              </a:extLst>
            </p:cNvPr>
            <p:cNvSpPr txBox="1"/>
            <p:nvPr/>
          </p:nvSpPr>
          <p:spPr>
            <a:xfrm>
              <a:off x="6009408" y="2842626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9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5BC2143-108A-40D6-A7FD-F5C0204D0C72}"/>
                </a:ext>
              </a:extLst>
            </p:cNvPr>
            <p:cNvSpPr txBox="1"/>
            <p:nvPr/>
          </p:nvSpPr>
          <p:spPr>
            <a:xfrm>
              <a:off x="6009419" y="332731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7</a:t>
              </a:r>
            </a:p>
          </p:txBody>
        </p:sp>
      </p:grp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92A76C4-05C2-4729-99E5-61DC54FDA333}"/>
              </a:ext>
            </a:extLst>
          </p:cNvPr>
          <p:cNvCxnSpPr>
            <a:cxnSpLocks/>
          </p:cNvCxnSpPr>
          <p:nvPr/>
        </p:nvCxnSpPr>
        <p:spPr>
          <a:xfrm flipH="1">
            <a:off x="6417417" y="2742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40D062D-FE07-49C1-B9F7-62AF211157D5}"/>
              </a:ext>
            </a:extLst>
          </p:cNvPr>
          <p:cNvSpPr txBox="1"/>
          <p:nvPr/>
        </p:nvSpPr>
        <p:spPr>
          <a:xfrm>
            <a:off x="8648406" y="5674288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6B6D97D-CBBE-4945-8DD1-7057DA7C283B}"/>
              </a:ext>
            </a:extLst>
          </p:cNvPr>
          <p:cNvSpPr txBox="1"/>
          <p:nvPr/>
        </p:nvSpPr>
        <p:spPr>
          <a:xfrm>
            <a:off x="6339546" y="56641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9D36B9-877D-4E01-BE5D-8190C477ADC7}"/>
              </a:ext>
            </a:extLst>
          </p:cNvPr>
          <p:cNvSpPr txBox="1"/>
          <p:nvPr/>
        </p:nvSpPr>
        <p:spPr>
          <a:xfrm>
            <a:off x="5546994" y="496668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220B5B1-A1CF-4E64-9E96-7CC4DF1E322A}"/>
              </a:ext>
            </a:extLst>
          </p:cNvPr>
          <p:cNvSpPr txBox="1"/>
          <p:nvPr/>
        </p:nvSpPr>
        <p:spPr>
          <a:xfrm>
            <a:off x="5543916" y="2595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DA19A8D-2CE9-4F48-972C-07DF2C8A621C}"/>
              </a:ext>
            </a:extLst>
          </p:cNvPr>
          <p:cNvSpPr/>
          <p:nvPr/>
        </p:nvSpPr>
        <p:spPr>
          <a:xfrm>
            <a:off x="6479722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56136E2-8413-42AA-B61C-38276D580D2E}"/>
              </a:ext>
            </a:extLst>
          </p:cNvPr>
          <p:cNvSpPr/>
          <p:nvPr/>
        </p:nvSpPr>
        <p:spPr>
          <a:xfrm>
            <a:off x="6743831" y="5416287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9596424-E1C4-4784-99ED-C88464CD7577}"/>
              </a:ext>
            </a:extLst>
          </p:cNvPr>
          <p:cNvSpPr/>
          <p:nvPr/>
        </p:nvSpPr>
        <p:spPr>
          <a:xfrm>
            <a:off x="6984116" y="5420866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503B2E7-57C1-405C-8984-AEE006D09280}"/>
              </a:ext>
            </a:extLst>
          </p:cNvPr>
          <p:cNvSpPr/>
          <p:nvPr/>
        </p:nvSpPr>
        <p:spPr>
          <a:xfrm>
            <a:off x="7203455" y="5419588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CB02689-4E5E-4236-8116-BF042CD86B50}"/>
              </a:ext>
            </a:extLst>
          </p:cNvPr>
          <p:cNvSpPr/>
          <p:nvPr/>
        </p:nvSpPr>
        <p:spPr>
          <a:xfrm>
            <a:off x="7427826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7AAAD3B-9E35-4266-964E-A95829595D9D}"/>
              </a:ext>
            </a:extLst>
          </p:cNvPr>
          <p:cNvSpPr/>
          <p:nvPr/>
        </p:nvSpPr>
        <p:spPr>
          <a:xfrm>
            <a:off x="7667087" y="5420835"/>
            <a:ext cx="2600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518F48E-8B3C-4E41-BDA8-7218B609ADB7}"/>
              </a:ext>
            </a:extLst>
          </p:cNvPr>
          <p:cNvSpPr/>
          <p:nvPr/>
        </p:nvSpPr>
        <p:spPr>
          <a:xfrm>
            <a:off x="7896731" y="5416287"/>
            <a:ext cx="2680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6F0EE8C-6CCC-4C6C-8A5F-347DFE595F7F}"/>
              </a:ext>
            </a:extLst>
          </p:cNvPr>
          <p:cNvSpPr/>
          <p:nvPr/>
        </p:nvSpPr>
        <p:spPr>
          <a:xfrm>
            <a:off x="8121216" y="5402554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473A3F4-56E4-4DFD-8B43-AA3A259AAF34}"/>
              </a:ext>
            </a:extLst>
          </p:cNvPr>
          <p:cNvSpPr/>
          <p:nvPr/>
        </p:nvSpPr>
        <p:spPr>
          <a:xfrm>
            <a:off x="8580955" y="5408905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9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DFD7173-B91E-48B6-82A7-4E47D15CAF86}"/>
              </a:ext>
            </a:extLst>
          </p:cNvPr>
          <p:cNvSpPr/>
          <p:nvPr/>
        </p:nvSpPr>
        <p:spPr>
          <a:xfrm>
            <a:off x="8347070" y="5404289"/>
            <a:ext cx="2696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75064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BE71F4-8004-4A67-A1C2-37EEE995F135}"/>
              </a:ext>
            </a:extLst>
          </p:cNvPr>
          <p:cNvSpPr txBox="1"/>
          <p:nvPr/>
        </p:nvSpPr>
        <p:spPr>
          <a:xfrm>
            <a:off x="1226063" y="2217339"/>
            <a:ext cx="362823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 grid reference can still be split into two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244  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036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EAEE7A-F692-4BE1-8186-5E15F963F3F7}"/>
              </a:ext>
            </a:extLst>
          </p:cNvPr>
          <p:cNvSpPr txBox="1"/>
          <p:nvPr/>
        </p:nvSpPr>
        <p:spPr>
          <a:xfrm>
            <a:off x="1181495" y="5139061"/>
            <a:ext cx="16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Label on the bottom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C26504-4301-4161-9E26-759CCCA86A95}"/>
              </a:ext>
            </a:extLst>
          </p:cNvPr>
          <p:cNvSpPr txBox="1"/>
          <p:nvPr/>
        </p:nvSpPr>
        <p:spPr>
          <a:xfrm>
            <a:off x="3151112" y="5157568"/>
            <a:ext cx="16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Label on the side</a:t>
            </a:r>
          </a:p>
        </p:txBody>
      </p:sp>
      <p:graphicFrame>
        <p:nvGraphicFramePr>
          <p:cNvPr id="44" name="Table 4">
            <a:extLst>
              <a:ext uri="{FF2B5EF4-FFF2-40B4-BE49-F238E27FC236}">
                <a16:creationId xmlns:a16="http://schemas.microsoft.com/office/drawing/2014/main" id="{D7DF187E-E41B-42AF-B64F-A5A4D6C33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525164"/>
              </p:ext>
            </p:extLst>
          </p:nvPr>
        </p:nvGraphicFramePr>
        <p:xfrm>
          <a:off x="6417416" y="2485628"/>
          <a:ext cx="275508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</a:tbl>
          </a:graphicData>
        </a:graphic>
      </p:graphicFrame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5AA1C1-5EBD-4389-9F72-F3ACDC0869FA}"/>
              </a:ext>
            </a:extLst>
          </p:cNvPr>
          <p:cNvCxnSpPr>
            <a:cxnSpLocks/>
          </p:cNvCxnSpPr>
          <p:nvPr/>
        </p:nvCxnSpPr>
        <p:spPr>
          <a:xfrm>
            <a:off x="6654677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1FDF174-1FB8-44B1-ACEF-9DAE22BD9852}"/>
              </a:ext>
            </a:extLst>
          </p:cNvPr>
          <p:cNvCxnSpPr>
            <a:cxnSpLocks/>
          </p:cNvCxnSpPr>
          <p:nvPr/>
        </p:nvCxnSpPr>
        <p:spPr>
          <a:xfrm>
            <a:off x="8921915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63CA67C-4C6F-4D80-B485-56AABF5FA48D}"/>
              </a:ext>
            </a:extLst>
          </p:cNvPr>
          <p:cNvCxnSpPr>
            <a:cxnSpLocks/>
          </p:cNvCxnSpPr>
          <p:nvPr/>
        </p:nvCxnSpPr>
        <p:spPr>
          <a:xfrm flipH="1">
            <a:off x="6417417" y="5155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E9F4E08-F020-4072-B4A0-E8694F3E8CF2}"/>
              </a:ext>
            </a:extLst>
          </p:cNvPr>
          <p:cNvGrpSpPr/>
          <p:nvPr/>
        </p:nvGrpSpPr>
        <p:grpSpPr>
          <a:xfrm>
            <a:off x="6011083" y="2838268"/>
            <a:ext cx="353901" cy="2443883"/>
            <a:chOff x="6009408" y="2842626"/>
            <a:chExt cx="353901" cy="244388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2984174-7DCE-411B-9B55-E3124F6C34DC}"/>
                </a:ext>
              </a:extLst>
            </p:cNvPr>
            <p:cNvSpPr txBox="1"/>
            <p:nvPr/>
          </p:nvSpPr>
          <p:spPr>
            <a:xfrm>
              <a:off x="6013763" y="502489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A2C54D6-D947-4DDB-9A34-B08B812B4ACB}"/>
                </a:ext>
              </a:extLst>
            </p:cNvPr>
            <p:cNvSpPr txBox="1"/>
            <p:nvPr/>
          </p:nvSpPr>
          <p:spPr>
            <a:xfrm>
              <a:off x="6012112" y="4799682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89AFBC-A7A8-46CC-BE87-AE8BDB533E8B}"/>
                </a:ext>
              </a:extLst>
            </p:cNvPr>
            <p:cNvSpPr txBox="1"/>
            <p:nvPr/>
          </p:nvSpPr>
          <p:spPr>
            <a:xfrm>
              <a:off x="6010461" y="4554364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5464582-8FBF-4C18-BEBD-C9AEDF4260EA}"/>
                </a:ext>
              </a:extLst>
            </p:cNvPr>
            <p:cNvSpPr txBox="1"/>
            <p:nvPr/>
          </p:nvSpPr>
          <p:spPr>
            <a:xfrm>
              <a:off x="6009419" y="4319995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988DEAD-A866-4578-B63F-B08064E56CB2}"/>
                </a:ext>
              </a:extLst>
            </p:cNvPr>
            <p:cNvSpPr txBox="1"/>
            <p:nvPr/>
          </p:nvSpPr>
          <p:spPr>
            <a:xfrm>
              <a:off x="6009419" y="407467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4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8D7911-23EC-45DB-BA5F-30D3FD9431EF}"/>
                </a:ext>
              </a:extLst>
            </p:cNvPr>
            <p:cNvSpPr txBox="1"/>
            <p:nvPr/>
          </p:nvSpPr>
          <p:spPr>
            <a:xfrm>
              <a:off x="6012112" y="3822221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91264F1-2C7C-4C29-B823-322498DC338C}"/>
                </a:ext>
              </a:extLst>
            </p:cNvPr>
            <p:cNvSpPr txBox="1"/>
            <p:nvPr/>
          </p:nvSpPr>
          <p:spPr>
            <a:xfrm>
              <a:off x="6012112" y="3576438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F01AAC3-678E-4020-B12D-784373B61B8B}"/>
                </a:ext>
              </a:extLst>
            </p:cNvPr>
            <p:cNvSpPr txBox="1"/>
            <p:nvPr/>
          </p:nvSpPr>
          <p:spPr>
            <a:xfrm>
              <a:off x="6009419" y="308883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8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C740564-90B0-42D9-822A-7E43B66077F4}"/>
                </a:ext>
              </a:extLst>
            </p:cNvPr>
            <p:cNvSpPr txBox="1"/>
            <p:nvPr/>
          </p:nvSpPr>
          <p:spPr>
            <a:xfrm>
              <a:off x="6009408" y="2842626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9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5BC2143-108A-40D6-A7FD-F5C0204D0C72}"/>
                </a:ext>
              </a:extLst>
            </p:cNvPr>
            <p:cNvSpPr txBox="1"/>
            <p:nvPr/>
          </p:nvSpPr>
          <p:spPr>
            <a:xfrm>
              <a:off x="6009419" y="332731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7</a:t>
              </a:r>
            </a:p>
          </p:txBody>
        </p:sp>
      </p:grp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92A76C4-05C2-4729-99E5-61DC54FDA333}"/>
              </a:ext>
            </a:extLst>
          </p:cNvPr>
          <p:cNvCxnSpPr>
            <a:cxnSpLocks/>
          </p:cNvCxnSpPr>
          <p:nvPr/>
        </p:nvCxnSpPr>
        <p:spPr>
          <a:xfrm flipH="1">
            <a:off x="6417417" y="2742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40D062D-FE07-49C1-B9F7-62AF211157D5}"/>
              </a:ext>
            </a:extLst>
          </p:cNvPr>
          <p:cNvSpPr txBox="1"/>
          <p:nvPr/>
        </p:nvSpPr>
        <p:spPr>
          <a:xfrm>
            <a:off x="8648406" y="5674288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6B6D97D-CBBE-4945-8DD1-7057DA7C283B}"/>
              </a:ext>
            </a:extLst>
          </p:cNvPr>
          <p:cNvSpPr txBox="1"/>
          <p:nvPr/>
        </p:nvSpPr>
        <p:spPr>
          <a:xfrm>
            <a:off x="6339546" y="56641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9D36B9-877D-4E01-BE5D-8190C477ADC7}"/>
              </a:ext>
            </a:extLst>
          </p:cNvPr>
          <p:cNvSpPr txBox="1"/>
          <p:nvPr/>
        </p:nvSpPr>
        <p:spPr>
          <a:xfrm>
            <a:off x="5546994" y="496668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220B5B1-A1CF-4E64-9E96-7CC4DF1E322A}"/>
              </a:ext>
            </a:extLst>
          </p:cNvPr>
          <p:cNvSpPr txBox="1"/>
          <p:nvPr/>
        </p:nvSpPr>
        <p:spPr>
          <a:xfrm>
            <a:off x="5543916" y="2595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DA19A8D-2CE9-4F48-972C-07DF2C8A621C}"/>
              </a:ext>
            </a:extLst>
          </p:cNvPr>
          <p:cNvSpPr/>
          <p:nvPr/>
        </p:nvSpPr>
        <p:spPr>
          <a:xfrm>
            <a:off x="6479722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56136E2-8413-42AA-B61C-38276D580D2E}"/>
              </a:ext>
            </a:extLst>
          </p:cNvPr>
          <p:cNvSpPr/>
          <p:nvPr/>
        </p:nvSpPr>
        <p:spPr>
          <a:xfrm>
            <a:off x="6743831" y="5416287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9596424-E1C4-4784-99ED-C88464CD7577}"/>
              </a:ext>
            </a:extLst>
          </p:cNvPr>
          <p:cNvSpPr/>
          <p:nvPr/>
        </p:nvSpPr>
        <p:spPr>
          <a:xfrm>
            <a:off x="6984116" y="5420866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503B2E7-57C1-405C-8984-AEE006D09280}"/>
              </a:ext>
            </a:extLst>
          </p:cNvPr>
          <p:cNvSpPr/>
          <p:nvPr/>
        </p:nvSpPr>
        <p:spPr>
          <a:xfrm>
            <a:off x="7203455" y="5419588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CB02689-4E5E-4236-8116-BF042CD86B50}"/>
              </a:ext>
            </a:extLst>
          </p:cNvPr>
          <p:cNvSpPr/>
          <p:nvPr/>
        </p:nvSpPr>
        <p:spPr>
          <a:xfrm>
            <a:off x="7427826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7AAAD3B-9E35-4266-964E-A95829595D9D}"/>
              </a:ext>
            </a:extLst>
          </p:cNvPr>
          <p:cNvSpPr/>
          <p:nvPr/>
        </p:nvSpPr>
        <p:spPr>
          <a:xfrm>
            <a:off x="7667087" y="5420835"/>
            <a:ext cx="2600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518F48E-8B3C-4E41-BDA8-7218B609ADB7}"/>
              </a:ext>
            </a:extLst>
          </p:cNvPr>
          <p:cNvSpPr/>
          <p:nvPr/>
        </p:nvSpPr>
        <p:spPr>
          <a:xfrm>
            <a:off x="7896731" y="5416287"/>
            <a:ext cx="2680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6F0EE8C-6CCC-4C6C-8A5F-347DFE595F7F}"/>
              </a:ext>
            </a:extLst>
          </p:cNvPr>
          <p:cNvSpPr/>
          <p:nvPr/>
        </p:nvSpPr>
        <p:spPr>
          <a:xfrm>
            <a:off x="8121216" y="5402554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473A3F4-56E4-4DFD-8B43-AA3A259AAF34}"/>
              </a:ext>
            </a:extLst>
          </p:cNvPr>
          <p:cNvSpPr/>
          <p:nvPr/>
        </p:nvSpPr>
        <p:spPr>
          <a:xfrm>
            <a:off x="8580955" y="5408905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9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DFD7173-B91E-48B6-82A7-4E47D15CAF86}"/>
              </a:ext>
            </a:extLst>
          </p:cNvPr>
          <p:cNvSpPr/>
          <p:nvPr/>
        </p:nvSpPr>
        <p:spPr>
          <a:xfrm>
            <a:off x="8347070" y="5404289"/>
            <a:ext cx="2696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6D3826"/>
                </a:solidFill>
                <a:latin typeface="Special Elite" panose="02000506000000020004" pitchFamily="2" charset="0"/>
              </a:rPr>
              <a:t>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FFAA32-F7A5-4C0D-8FEA-18CFD3A272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8253" flipH="1">
            <a:off x="3455807" y="4610903"/>
            <a:ext cx="838511" cy="29753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1D3EB3A8-C888-4220-B8E0-D28A2F9369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7161747">
            <a:off x="1913380" y="4610903"/>
            <a:ext cx="838510" cy="29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14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2D4EB8D-DBFA-471C-A3C0-9E665F023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002909"/>
              </p:ext>
            </p:extLst>
          </p:nvPr>
        </p:nvGraphicFramePr>
        <p:xfrm>
          <a:off x="6417416" y="2485628"/>
          <a:ext cx="275508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</a:tbl>
          </a:graphicData>
        </a:graphic>
      </p:graphicFrame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F0965A-4FC1-4483-B797-D10D1E85E8B9}"/>
              </a:ext>
            </a:extLst>
          </p:cNvPr>
          <p:cNvCxnSpPr>
            <a:cxnSpLocks/>
          </p:cNvCxnSpPr>
          <p:nvPr/>
        </p:nvCxnSpPr>
        <p:spPr>
          <a:xfrm>
            <a:off x="6654677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177815-39A0-48C6-8638-BDC0AF6C3DDD}"/>
              </a:ext>
            </a:extLst>
          </p:cNvPr>
          <p:cNvCxnSpPr>
            <a:cxnSpLocks/>
          </p:cNvCxnSpPr>
          <p:nvPr/>
        </p:nvCxnSpPr>
        <p:spPr>
          <a:xfrm>
            <a:off x="8921915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52ACEB-15CC-4600-BFD1-C2D2C0B1425D}"/>
              </a:ext>
            </a:extLst>
          </p:cNvPr>
          <p:cNvCxnSpPr>
            <a:cxnSpLocks/>
          </p:cNvCxnSpPr>
          <p:nvPr/>
        </p:nvCxnSpPr>
        <p:spPr>
          <a:xfrm flipH="1">
            <a:off x="6417417" y="5155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8B814C-83FA-47CE-A083-0C04976C2996}"/>
              </a:ext>
            </a:extLst>
          </p:cNvPr>
          <p:cNvGrpSpPr/>
          <p:nvPr/>
        </p:nvGrpSpPr>
        <p:grpSpPr>
          <a:xfrm>
            <a:off x="6011083" y="2838268"/>
            <a:ext cx="353901" cy="2443883"/>
            <a:chOff x="6009408" y="2842626"/>
            <a:chExt cx="353901" cy="24438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4F70B6F-788D-41FC-8A60-49756F420036}"/>
                </a:ext>
              </a:extLst>
            </p:cNvPr>
            <p:cNvSpPr txBox="1"/>
            <p:nvPr/>
          </p:nvSpPr>
          <p:spPr>
            <a:xfrm>
              <a:off x="6013763" y="502489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95A5489-0752-4623-A779-014AA54484C6}"/>
                </a:ext>
              </a:extLst>
            </p:cNvPr>
            <p:cNvSpPr txBox="1"/>
            <p:nvPr/>
          </p:nvSpPr>
          <p:spPr>
            <a:xfrm>
              <a:off x="6012112" y="4799682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FAC2D7-732E-4F99-A830-F59E1D337E37}"/>
                </a:ext>
              </a:extLst>
            </p:cNvPr>
            <p:cNvSpPr txBox="1"/>
            <p:nvPr/>
          </p:nvSpPr>
          <p:spPr>
            <a:xfrm>
              <a:off x="6010461" y="4554364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67B5BA-A850-4FE0-B6D5-F9E8F0EB1A30}"/>
                </a:ext>
              </a:extLst>
            </p:cNvPr>
            <p:cNvSpPr txBox="1"/>
            <p:nvPr/>
          </p:nvSpPr>
          <p:spPr>
            <a:xfrm>
              <a:off x="6009419" y="4319995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785CC1-C0F1-493C-992A-429227682EF2}"/>
                </a:ext>
              </a:extLst>
            </p:cNvPr>
            <p:cNvSpPr txBox="1"/>
            <p:nvPr/>
          </p:nvSpPr>
          <p:spPr>
            <a:xfrm>
              <a:off x="6009419" y="407467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76534E-A1F3-4131-8727-356F2B657A1B}"/>
                </a:ext>
              </a:extLst>
            </p:cNvPr>
            <p:cNvSpPr txBox="1"/>
            <p:nvPr/>
          </p:nvSpPr>
          <p:spPr>
            <a:xfrm>
              <a:off x="6012112" y="3822221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FAD0768-880C-4E5F-B1A7-1F4DE4DB575F}"/>
                </a:ext>
              </a:extLst>
            </p:cNvPr>
            <p:cNvSpPr txBox="1"/>
            <p:nvPr/>
          </p:nvSpPr>
          <p:spPr>
            <a:xfrm>
              <a:off x="6012112" y="3576438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433489B-D51D-43F8-B950-7B5367D0598A}"/>
                </a:ext>
              </a:extLst>
            </p:cNvPr>
            <p:cNvSpPr txBox="1"/>
            <p:nvPr/>
          </p:nvSpPr>
          <p:spPr>
            <a:xfrm>
              <a:off x="6009419" y="308883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F191EF-A961-49BB-A33D-2F58918B3E20}"/>
                </a:ext>
              </a:extLst>
            </p:cNvPr>
            <p:cNvSpPr txBox="1"/>
            <p:nvPr/>
          </p:nvSpPr>
          <p:spPr>
            <a:xfrm>
              <a:off x="6009408" y="2842626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9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4B8CDF6-0B04-47CF-9868-FCB8D143C4F9}"/>
                </a:ext>
              </a:extLst>
            </p:cNvPr>
            <p:cNvSpPr txBox="1"/>
            <p:nvPr/>
          </p:nvSpPr>
          <p:spPr>
            <a:xfrm>
              <a:off x="6009419" y="332731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7</a:t>
              </a:r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ABACE5D-D9A4-4278-BB3A-C9D1E616F3D3}"/>
              </a:ext>
            </a:extLst>
          </p:cNvPr>
          <p:cNvCxnSpPr>
            <a:cxnSpLocks/>
          </p:cNvCxnSpPr>
          <p:nvPr/>
        </p:nvCxnSpPr>
        <p:spPr>
          <a:xfrm flipH="1">
            <a:off x="6417417" y="2742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A14EC14-0365-4858-A93E-D758E87D14A7}"/>
              </a:ext>
            </a:extLst>
          </p:cNvPr>
          <p:cNvSpPr txBox="1"/>
          <p:nvPr/>
        </p:nvSpPr>
        <p:spPr>
          <a:xfrm>
            <a:off x="8648406" y="5674288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E2A304-E4C2-4FC5-B7B5-B4CE6F609A3A}"/>
              </a:ext>
            </a:extLst>
          </p:cNvPr>
          <p:cNvSpPr txBox="1"/>
          <p:nvPr/>
        </p:nvSpPr>
        <p:spPr>
          <a:xfrm>
            <a:off x="6339546" y="56641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4CBDCE6-316E-45F5-AFC8-D878CCDE2DFF}"/>
              </a:ext>
            </a:extLst>
          </p:cNvPr>
          <p:cNvSpPr txBox="1"/>
          <p:nvPr/>
        </p:nvSpPr>
        <p:spPr>
          <a:xfrm>
            <a:off x="5546994" y="496668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6054934-5FDA-42A8-8048-8E6F9FCB1308}"/>
              </a:ext>
            </a:extLst>
          </p:cNvPr>
          <p:cNvSpPr txBox="1"/>
          <p:nvPr/>
        </p:nvSpPr>
        <p:spPr>
          <a:xfrm>
            <a:off x="5543916" y="2595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82DFBF-3F2C-4408-8C8A-93EFE83A3D6A}"/>
              </a:ext>
            </a:extLst>
          </p:cNvPr>
          <p:cNvSpPr/>
          <p:nvPr/>
        </p:nvSpPr>
        <p:spPr>
          <a:xfrm>
            <a:off x="6479722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4D7CF6E-9EDB-4575-8D3C-89B85699270F}"/>
              </a:ext>
            </a:extLst>
          </p:cNvPr>
          <p:cNvSpPr/>
          <p:nvPr/>
        </p:nvSpPr>
        <p:spPr>
          <a:xfrm>
            <a:off x="6743831" y="5416287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8DC6943-43CF-4FB1-A896-6176EE84E91E}"/>
              </a:ext>
            </a:extLst>
          </p:cNvPr>
          <p:cNvSpPr/>
          <p:nvPr/>
        </p:nvSpPr>
        <p:spPr>
          <a:xfrm>
            <a:off x="6984116" y="5420866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7DB6BC0-1BA7-4B6F-9415-23829C933555}"/>
              </a:ext>
            </a:extLst>
          </p:cNvPr>
          <p:cNvSpPr/>
          <p:nvPr/>
        </p:nvSpPr>
        <p:spPr>
          <a:xfrm>
            <a:off x="7203455" y="5419588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B0EA9E6-EF21-492B-AF2C-EA6833E1B746}"/>
              </a:ext>
            </a:extLst>
          </p:cNvPr>
          <p:cNvSpPr/>
          <p:nvPr/>
        </p:nvSpPr>
        <p:spPr>
          <a:xfrm>
            <a:off x="7427826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3A7418-759D-4397-A5F8-3D0E20A20651}"/>
              </a:ext>
            </a:extLst>
          </p:cNvPr>
          <p:cNvSpPr/>
          <p:nvPr/>
        </p:nvSpPr>
        <p:spPr>
          <a:xfrm>
            <a:off x="7667087" y="5420835"/>
            <a:ext cx="2600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0961F3E-8D19-433D-9B61-AFC2716C8BD8}"/>
              </a:ext>
            </a:extLst>
          </p:cNvPr>
          <p:cNvSpPr/>
          <p:nvPr/>
        </p:nvSpPr>
        <p:spPr>
          <a:xfrm>
            <a:off x="7896731" y="5416287"/>
            <a:ext cx="2680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16918A3-CFEC-49F2-8AA0-60D1C36C780F}"/>
              </a:ext>
            </a:extLst>
          </p:cNvPr>
          <p:cNvSpPr/>
          <p:nvPr/>
        </p:nvSpPr>
        <p:spPr>
          <a:xfrm>
            <a:off x="8121216" y="5402554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F924B85-FE59-4EB6-A8E5-E72C9FA99CFC}"/>
              </a:ext>
            </a:extLst>
          </p:cNvPr>
          <p:cNvSpPr/>
          <p:nvPr/>
        </p:nvSpPr>
        <p:spPr>
          <a:xfrm>
            <a:off x="8580955" y="5408905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9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C71ED96-3CFD-4834-923B-22EF96D48E5D}"/>
              </a:ext>
            </a:extLst>
          </p:cNvPr>
          <p:cNvSpPr/>
          <p:nvPr/>
        </p:nvSpPr>
        <p:spPr>
          <a:xfrm>
            <a:off x="8347070" y="5404289"/>
            <a:ext cx="2696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BE71F4-8004-4A67-A1C2-37EEE995F135}"/>
              </a:ext>
            </a:extLst>
          </p:cNvPr>
          <p:cNvSpPr txBox="1"/>
          <p:nvPr/>
        </p:nvSpPr>
        <p:spPr>
          <a:xfrm>
            <a:off x="799173" y="1751240"/>
            <a:ext cx="4683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 first 2 numbers within each half represent the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big grid, and the last number is the smaller grid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D17688-BF4D-493C-9DD1-928BFECAB03B}"/>
              </a:ext>
            </a:extLst>
          </p:cNvPr>
          <p:cNvSpPr txBox="1"/>
          <p:nvPr/>
        </p:nvSpPr>
        <p:spPr>
          <a:xfrm>
            <a:off x="952234" y="4574265"/>
            <a:ext cx="46366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  <a:r>
              <a:rPr lang="en-GB" sz="4000" dirty="0">
                <a:solidFill>
                  <a:srgbClr val="7030A0"/>
                </a:solidFill>
                <a:latin typeface="Special Elite" panose="02000506000000020004" pitchFamily="2" charset="0"/>
              </a:rPr>
              <a:t>4</a:t>
            </a:r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  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  <a:r>
              <a:rPr lang="en-GB" sz="4000" dirty="0">
                <a:solidFill>
                  <a:srgbClr val="00B050"/>
                </a:solidFill>
                <a:latin typeface="Special Elite" panose="02000506000000020004" pitchFamily="2" charset="0"/>
              </a:rPr>
              <a:t>6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60D457E-B221-4071-A084-7F811CD33C2A}"/>
              </a:ext>
            </a:extLst>
          </p:cNvPr>
          <p:cNvSpPr txBox="1"/>
          <p:nvPr/>
        </p:nvSpPr>
        <p:spPr>
          <a:xfrm>
            <a:off x="981383" y="3437954"/>
            <a:ext cx="2010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Four figure reference from the big grid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FA83BD-7EF4-4EE8-A87D-9F5B3B40C132}"/>
              </a:ext>
            </a:extLst>
          </p:cNvPr>
          <p:cNvSpPr txBox="1"/>
          <p:nvPr/>
        </p:nvSpPr>
        <p:spPr>
          <a:xfrm>
            <a:off x="2210579" y="5730274"/>
            <a:ext cx="2744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Extra 2 digits from the little grid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6997DA7-6952-4B0B-BC76-555CB92778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4918209">
            <a:off x="2832470" y="5396069"/>
            <a:ext cx="515806" cy="18334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9038F37-32B3-4C92-A0A3-333EF41E39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7754758">
            <a:off x="3763931" y="5411868"/>
            <a:ext cx="515806" cy="183342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B7F366E-0D8D-458C-82A8-FE752C80C3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59" y="3932902"/>
            <a:ext cx="684353" cy="502364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A1AA282-39E4-454F-91FE-2890FF83CE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4780087" flipV="1">
            <a:off x="1436281" y="4452218"/>
            <a:ext cx="623120" cy="5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57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2D4EB8D-DBFA-471C-A3C0-9E665F023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527587"/>
              </p:ext>
            </p:extLst>
          </p:nvPr>
        </p:nvGraphicFramePr>
        <p:xfrm>
          <a:off x="6417416" y="2485628"/>
          <a:ext cx="275508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</a:tbl>
          </a:graphicData>
        </a:graphic>
      </p:graphicFrame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F0965A-4FC1-4483-B797-D10D1E85E8B9}"/>
              </a:ext>
            </a:extLst>
          </p:cNvPr>
          <p:cNvCxnSpPr>
            <a:cxnSpLocks/>
          </p:cNvCxnSpPr>
          <p:nvPr/>
        </p:nvCxnSpPr>
        <p:spPr>
          <a:xfrm>
            <a:off x="6654677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177815-39A0-48C6-8638-BDC0AF6C3DDD}"/>
              </a:ext>
            </a:extLst>
          </p:cNvPr>
          <p:cNvCxnSpPr>
            <a:cxnSpLocks/>
          </p:cNvCxnSpPr>
          <p:nvPr/>
        </p:nvCxnSpPr>
        <p:spPr>
          <a:xfrm>
            <a:off x="8921915" y="2485628"/>
            <a:ext cx="0" cy="2926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52ACEB-15CC-4600-BFD1-C2D2C0B1425D}"/>
              </a:ext>
            </a:extLst>
          </p:cNvPr>
          <p:cNvCxnSpPr>
            <a:cxnSpLocks/>
          </p:cNvCxnSpPr>
          <p:nvPr/>
        </p:nvCxnSpPr>
        <p:spPr>
          <a:xfrm flipH="1">
            <a:off x="6417417" y="5155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8B814C-83FA-47CE-A083-0C04976C2996}"/>
              </a:ext>
            </a:extLst>
          </p:cNvPr>
          <p:cNvGrpSpPr/>
          <p:nvPr/>
        </p:nvGrpSpPr>
        <p:grpSpPr>
          <a:xfrm>
            <a:off x="6011083" y="2838268"/>
            <a:ext cx="353901" cy="2443883"/>
            <a:chOff x="6009408" y="2842626"/>
            <a:chExt cx="353901" cy="24438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4F70B6F-788D-41FC-8A60-49756F420036}"/>
                </a:ext>
              </a:extLst>
            </p:cNvPr>
            <p:cNvSpPr txBox="1"/>
            <p:nvPr/>
          </p:nvSpPr>
          <p:spPr>
            <a:xfrm>
              <a:off x="6013763" y="502489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95A5489-0752-4623-A779-014AA54484C6}"/>
                </a:ext>
              </a:extLst>
            </p:cNvPr>
            <p:cNvSpPr txBox="1"/>
            <p:nvPr/>
          </p:nvSpPr>
          <p:spPr>
            <a:xfrm>
              <a:off x="6012112" y="4799682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FAC2D7-732E-4F99-A830-F59E1D337E37}"/>
                </a:ext>
              </a:extLst>
            </p:cNvPr>
            <p:cNvSpPr txBox="1"/>
            <p:nvPr/>
          </p:nvSpPr>
          <p:spPr>
            <a:xfrm>
              <a:off x="6010461" y="4554364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67B5BA-A850-4FE0-B6D5-F9E8F0EB1A30}"/>
                </a:ext>
              </a:extLst>
            </p:cNvPr>
            <p:cNvSpPr txBox="1"/>
            <p:nvPr/>
          </p:nvSpPr>
          <p:spPr>
            <a:xfrm>
              <a:off x="6009419" y="4319995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785CC1-C0F1-493C-992A-429227682EF2}"/>
                </a:ext>
              </a:extLst>
            </p:cNvPr>
            <p:cNvSpPr txBox="1"/>
            <p:nvPr/>
          </p:nvSpPr>
          <p:spPr>
            <a:xfrm>
              <a:off x="6009419" y="407467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76534E-A1F3-4131-8727-356F2B657A1B}"/>
                </a:ext>
              </a:extLst>
            </p:cNvPr>
            <p:cNvSpPr txBox="1"/>
            <p:nvPr/>
          </p:nvSpPr>
          <p:spPr>
            <a:xfrm>
              <a:off x="6012112" y="3822221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FAD0768-880C-4E5F-B1A7-1F4DE4DB575F}"/>
                </a:ext>
              </a:extLst>
            </p:cNvPr>
            <p:cNvSpPr txBox="1"/>
            <p:nvPr/>
          </p:nvSpPr>
          <p:spPr>
            <a:xfrm>
              <a:off x="6012112" y="3576438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433489B-D51D-43F8-B950-7B5367D0598A}"/>
                </a:ext>
              </a:extLst>
            </p:cNvPr>
            <p:cNvSpPr txBox="1"/>
            <p:nvPr/>
          </p:nvSpPr>
          <p:spPr>
            <a:xfrm>
              <a:off x="6009419" y="3088837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F191EF-A961-49BB-A33D-2F58918B3E20}"/>
                </a:ext>
              </a:extLst>
            </p:cNvPr>
            <p:cNvSpPr txBox="1"/>
            <p:nvPr/>
          </p:nvSpPr>
          <p:spPr>
            <a:xfrm>
              <a:off x="6009408" y="2842626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9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4B8CDF6-0B04-47CF-9868-FCB8D143C4F9}"/>
                </a:ext>
              </a:extLst>
            </p:cNvPr>
            <p:cNvSpPr txBox="1"/>
            <p:nvPr/>
          </p:nvSpPr>
          <p:spPr>
            <a:xfrm>
              <a:off x="6009419" y="3327319"/>
              <a:ext cx="349546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00B050"/>
                  </a:solidFill>
                  <a:latin typeface="Special Elite" panose="02000506000000020004" pitchFamily="2" charset="0"/>
                </a:rPr>
                <a:t>7</a:t>
              </a:r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ABACE5D-D9A4-4278-BB3A-C9D1E616F3D3}"/>
              </a:ext>
            </a:extLst>
          </p:cNvPr>
          <p:cNvCxnSpPr>
            <a:cxnSpLocks/>
          </p:cNvCxnSpPr>
          <p:nvPr/>
        </p:nvCxnSpPr>
        <p:spPr>
          <a:xfrm flipH="1">
            <a:off x="6417417" y="2742704"/>
            <a:ext cx="275507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A14EC14-0365-4858-A93E-D758E87D14A7}"/>
              </a:ext>
            </a:extLst>
          </p:cNvPr>
          <p:cNvSpPr txBox="1"/>
          <p:nvPr/>
        </p:nvSpPr>
        <p:spPr>
          <a:xfrm>
            <a:off x="8648406" y="5674288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E2A304-E4C2-4FC5-B7B5-B4CE6F609A3A}"/>
              </a:ext>
            </a:extLst>
          </p:cNvPr>
          <p:cNvSpPr txBox="1"/>
          <p:nvPr/>
        </p:nvSpPr>
        <p:spPr>
          <a:xfrm>
            <a:off x="6339546" y="5664164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pecial Elite" panose="02000506000000020004" pitchFamily="2" charset="0"/>
              </a:rPr>
              <a:t>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4CBDCE6-316E-45F5-AFC8-D878CCDE2DFF}"/>
              </a:ext>
            </a:extLst>
          </p:cNvPr>
          <p:cNvSpPr txBox="1"/>
          <p:nvPr/>
        </p:nvSpPr>
        <p:spPr>
          <a:xfrm>
            <a:off x="5546994" y="4966680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6054934-5FDA-42A8-8048-8E6F9FCB1308}"/>
              </a:ext>
            </a:extLst>
          </p:cNvPr>
          <p:cNvSpPr txBox="1"/>
          <p:nvPr/>
        </p:nvSpPr>
        <p:spPr>
          <a:xfrm>
            <a:off x="5543916" y="2595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282DFBF-3F2C-4408-8C8A-93EFE83A3D6A}"/>
              </a:ext>
            </a:extLst>
          </p:cNvPr>
          <p:cNvSpPr/>
          <p:nvPr/>
        </p:nvSpPr>
        <p:spPr>
          <a:xfrm>
            <a:off x="6479722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4D7CF6E-9EDB-4575-8D3C-89B85699270F}"/>
              </a:ext>
            </a:extLst>
          </p:cNvPr>
          <p:cNvSpPr/>
          <p:nvPr/>
        </p:nvSpPr>
        <p:spPr>
          <a:xfrm>
            <a:off x="6743831" y="5416287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8DC6943-43CF-4FB1-A896-6176EE84E91E}"/>
              </a:ext>
            </a:extLst>
          </p:cNvPr>
          <p:cNvSpPr/>
          <p:nvPr/>
        </p:nvSpPr>
        <p:spPr>
          <a:xfrm>
            <a:off x="6984116" y="5420866"/>
            <a:ext cx="2648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7DB6BC0-1BA7-4B6F-9415-23829C933555}"/>
              </a:ext>
            </a:extLst>
          </p:cNvPr>
          <p:cNvSpPr/>
          <p:nvPr/>
        </p:nvSpPr>
        <p:spPr>
          <a:xfrm>
            <a:off x="7203455" y="5419588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B0EA9E6-EF21-492B-AF2C-EA6833E1B746}"/>
              </a:ext>
            </a:extLst>
          </p:cNvPr>
          <p:cNvSpPr/>
          <p:nvPr/>
        </p:nvSpPr>
        <p:spPr>
          <a:xfrm>
            <a:off x="7427826" y="541628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3A7418-759D-4397-A5F8-3D0E20A20651}"/>
              </a:ext>
            </a:extLst>
          </p:cNvPr>
          <p:cNvSpPr/>
          <p:nvPr/>
        </p:nvSpPr>
        <p:spPr>
          <a:xfrm>
            <a:off x="7667087" y="5420835"/>
            <a:ext cx="2600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0961F3E-8D19-433D-9B61-AFC2716C8BD8}"/>
              </a:ext>
            </a:extLst>
          </p:cNvPr>
          <p:cNvSpPr/>
          <p:nvPr/>
        </p:nvSpPr>
        <p:spPr>
          <a:xfrm>
            <a:off x="7896731" y="5416287"/>
            <a:ext cx="2680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6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16918A3-CFEC-49F2-8AA0-60D1C36C780F}"/>
              </a:ext>
            </a:extLst>
          </p:cNvPr>
          <p:cNvSpPr/>
          <p:nvPr/>
        </p:nvSpPr>
        <p:spPr>
          <a:xfrm>
            <a:off x="8121216" y="5402554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7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F924B85-FE59-4EB6-A8E5-E72C9FA99CFC}"/>
              </a:ext>
            </a:extLst>
          </p:cNvPr>
          <p:cNvSpPr/>
          <p:nvPr/>
        </p:nvSpPr>
        <p:spPr>
          <a:xfrm>
            <a:off x="8580955" y="5408905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9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C71ED96-3CFD-4834-923B-22EF96D48E5D}"/>
              </a:ext>
            </a:extLst>
          </p:cNvPr>
          <p:cNvSpPr/>
          <p:nvPr/>
        </p:nvSpPr>
        <p:spPr>
          <a:xfrm>
            <a:off x="8347070" y="5404289"/>
            <a:ext cx="2696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100" dirty="0">
                <a:solidFill>
                  <a:srgbClr val="7030A0"/>
                </a:solidFill>
                <a:latin typeface="Special Elite" panose="02000506000000020004" pitchFamily="2" charset="0"/>
              </a:rPr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BE71F4-8004-4A67-A1C2-37EEE995F135}"/>
              </a:ext>
            </a:extLst>
          </p:cNvPr>
          <p:cNvSpPr txBox="1"/>
          <p:nvPr/>
        </p:nvSpPr>
        <p:spPr>
          <a:xfrm>
            <a:off x="803387" y="2252587"/>
            <a:ext cx="45429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In most cases, the smaller grid isn’t actually drawn on the map 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To work out the extra numbers for the grid reference, you just have to imagine that it is there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3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7000-7888-4B35-8218-A771A5734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C675B-B1F6-47FD-BCD7-C49BE3833913}"/>
              </a:ext>
            </a:extLst>
          </p:cNvPr>
          <p:cNvSpPr txBox="1"/>
          <p:nvPr/>
        </p:nvSpPr>
        <p:spPr>
          <a:xfrm>
            <a:off x="5567423" y="1541830"/>
            <a:ext cx="57940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Can you estimate the six figure grid references for the following?</a:t>
            </a:r>
          </a:p>
          <a:p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Red 		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Blue 		 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Green  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Purple 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Yellow </a:t>
            </a:r>
            <a:endParaRPr lang="en-GB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graphicFrame>
        <p:nvGraphicFramePr>
          <p:cNvPr id="37" name="Table 4">
            <a:extLst>
              <a:ext uri="{FF2B5EF4-FFF2-40B4-BE49-F238E27FC236}">
                <a16:creationId xmlns:a16="http://schemas.microsoft.com/office/drawing/2014/main" id="{D3541932-003C-44BD-BC15-E6B434650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820844"/>
              </p:ext>
            </p:extLst>
          </p:nvPr>
        </p:nvGraphicFramePr>
        <p:xfrm>
          <a:off x="2413243" y="1432820"/>
          <a:ext cx="2371128" cy="4616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594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>
                        <a:solidFill>
                          <a:schemeClr val="accent2"/>
                        </a:solidFill>
                      </a:endParaRPr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03750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501421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593472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272867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94323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871715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71355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9835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79410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690067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8B6DCD-9173-412F-B3A3-1AD1DA1C76B0}"/>
              </a:ext>
            </a:extLst>
          </p:cNvPr>
          <p:cNvCxnSpPr>
            <a:cxnSpLocks/>
          </p:cNvCxnSpPr>
          <p:nvPr/>
        </p:nvCxnSpPr>
        <p:spPr>
          <a:xfrm>
            <a:off x="2600974" y="1432820"/>
            <a:ext cx="0" cy="4616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B484D4E-FD0E-4FDF-B22D-3D2CFA97F7EB}"/>
              </a:ext>
            </a:extLst>
          </p:cNvPr>
          <p:cNvCxnSpPr>
            <a:cxnSpLocks/>
          </p:cNvCxnSpPr>
          <p:nvPr/>
        </p:nvCxnSpPr>
        <p:spPr>
          <a:xfrm>
            <a:off x="4590082" y="1432820"/>
            <a:ext cx="0" cy="4616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37CA82-FED8-49B2-8298-4B903737ED3D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2413245" y="3741258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8F22283-6D44-4B76-92DE-4B6A1566A9D3}"/>
              </a:ext>
            </a:extLst>
          </p:cNvPr>
          <p:cNvSpPr txBox="1"/>
          <p:nvPr/>
        </p:nvSpPr>
        <p:spPr>
          <a:xfrm>
            <a:off x="4316573" y="6123543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17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902185-696C-4D58-8183-1384245B3515}"/>
              </a:ext>
            </a:extLst>
          </p:cNvPr>
          <p:cNvSpPr txBox="1"/>
          <p:nvPr/>
        </p:nvSpPr>
        <p:spPr>
          <a:xfrm>
            <a:off x="2327465" y="6123543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16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28B8EA-D6A4-45C7-B7A0-ABF4435F42F5}"/>
              </a:ext>
            </a:extLst>
          </p:cNvPr>
          <p:cNvSpPr txBox="1"/>
          <p:nvPr/>
        </p:nvSpPr>
        <p:spPr>
          <a:xfrm>
            <a:off x="1830910" y="566256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6352834-9776-407B-B971-3CB8624A14EF}"/>
              </a:ext>
            </a:extLst>
          </p:cNvPr>
          <p:cNvSpPr txBox="1"/>
          <p:nvPr/>
        </p:nvSpPr>
        <p:spPr>
          <a:xfrm>
            <a:off x="1818340" y="1448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27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E93BC07-7C3C-4ED2-B834-1449C12C2365}"/>
              </a:ext>
            </a:extLst>
          </p:cNvPr>
          <p:cNvCxnSpPr>
            <a:cxnSpLocks/>
          </p:cNvCxnSpPr>
          <p:nvPr/>
        </p:nvCxnSpPr>
        <p:spPr>
          <a:xfrm flipH="1">
            <a:off x="2404863" y="1634328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84B00CA-3616-4440-9808-FC2A7B90F837}"/>
              </a:ext>
            </a:extLst>
          </p:cNvPr>
          <p:cNvCxnSpPr>
            <a:cxnSpLocks/>
          </p:cNvCxnSpPr>
          <p:nvPr/>
        </p:nvCxnSpPr>
        <p:spPr>
          <a:xfrm flipH="1">
            <a:off x="2405543" y="5847230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88C8B0F-ACAF-4FC9-B182-6B265596412C}"/>
              </a:ext>
            </a:extLst>
          </p:cNvPr>
          <p:cNvSpPr txBox="1"/>
          <p:nvPr/>
        </p:nvSpPr>
        <p:spPr>
          <a:xfrm>
            <a:off x="1826720" y="355563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305005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7000-7888-4B35-8218-A771A5734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C675B-B1F6-47FD-BCD7-C49BE3833913}"/>
              </a:ext>
            </a:extLst>
          </p:cNvPr>
          <p:cNvSpPr txBox="1"/>
          <p:nvPr/>
        </p:nvSpPr>
        <p:spPr>
          <a:xfrm>
            <a:off x="5567423" y="1541830"/>
            <a:ext cx="57940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Can you estimate the six figure grid references for the following?</a:t>
            </a:r>
          </a:p>
          <a:p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Red 		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Blue 		 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Green  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Purple </a:t>
            </a:r>
          </a:p>
          <a:p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Yellow </a:t>
            </a:r>
            <a:endParaRPr lang="en-GB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graphicFrame>
        <p:nvGraphicFramePr>
          <p:cNvPr id="37" name="Table 4">
            <a:extLst>
              <a:ext uri="{FF2B5EF4-FFF2-40B4-BE49-F238E27FC236}">
                <a16:creationId xmlns:a16="http://schemas.microsoft.com/office/drawing/2014/main" id="{D3541932-003C-44BD-BC15-E6B434650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666860"/>
              </p:ext>
            </p:extLst>
          </p:nvPr>
        </p:nvGraphicFramePr>
        <p:xfrm>
          <a:off x="2413243" y="1432820"/>
          <a:ext cx="2371128" cy="4616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594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>
                        <a:solidFill>
                          <a:schemeClr val="accent2"/>
                        </a:solidFill>
                      </a:endParaRPr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03750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501421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593472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272867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94323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871715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71355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9835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79410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690067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8B6DCD-9173-412F-B3A3-1AD1DA1C76B0}"/>
              </a:ext>
            </a:extLst>
          </p:cNvPr>
          <p:cNvCxnSpPr>
            <a:cxnSpLocks/>
          </p:cNvCxnSpPr>
          <p:nvPr/>
        </p:nvCxnSpPr>
        <p:spPr>
          <a:xfrm>
            <a:off x="2600974" y="1432820"/>
            <a:ext cx="0" cy="4616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B484D4E-FD0E-4FDF-B22D-3D2CFA97F7EB}"/>
              </a:ext>
            </a:extLst>
          </p:cNvPr>
          <p:cNvCxnSpPr>
            <a:cxnSpLocks/>
          </p:cNvCxnSpPr>
          <p:nvPr/>
        </p:nvCxnSpPr>
        <p:spPr>
          <a:xfrm>
            <a:off x="4590082" y="1432820"/>
            <a:ext cx="0" cy="4616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37CA82-FED8-49B2-8298-4B903737ED3D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2413245" y="3741258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8F22283-6D44-4B76-92DE-4B6A1566A9D3}"/>
              </a:ext>
            </a:extLst>
          </p:cNvPr>
          <p:cNvSpPr txBox="1"/>
          <p:nvPr/>
        </p:nvSpPr>
        <p:spPr>
          <a:xfrm>
            <a:off x="4316573" y="6123543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17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902185-696C-4D58-8183-1384245B3515}"/>
              </a:ext>
            </a:extLst>
          </p:cNvPr>
          <p:cNvSpPr txBox="1"/>
          <p:nvPr/>
        </p:nvSpPr>
        <p:spPr>
          <a:xfrm>
            <a:off x="2327465" y="6123543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16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28B8EA-D6A4-45C7-B7A0-ABF4435F42F5}"/>
              </a:ext>
            </a:extLst>
          </p:cNvPr>
          <p:cNvSpPr txBox="1"/>
          <p:nvPr/>
        </p:nvSpPr>
        <p:spPr>
          <a:xfrm>
            <a:off x="1830910" y="566256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6352834-9776-407B-B971-3CB8624A14EF}"/>
              </a:ext>
            </a:extLst>
          </p:cNvPr>
          <p:cNvSpPr txBox="1"/>
          <p:nvPr/>
        </p:nvSpPr>
        <p:spPr>
          <a:xfrm>
            <a:off x="1818340" y="1448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27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E93BC07-7C3C-4ED2-B834-1449C12C2365}"/>
              </a:ext>
            </a:extLst>
          </p:cNvPr>
          <p:cNvCxnSpPr>
            <a:cxnSpLocks/>
          </p:cNvCxnSpPr>
          <p:nvPr/>
        </p:nvCxnSpPr>
        <p:spPr>
          <a:xfrm flipH="1">
            <a:off x="2404863" y="1634328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84B00CA-3616-4440-9808-FC2A7B90F837}"/>
              </a:ext>
            </a:extLst>
          </p:cNvPr>
          <p:cNvCxnSpPr>
            <a:cxnSpLocks/>
          </p:cNvCxnSpPr>
          <p:nvPr/>
        </p:nvCxnSpPr>
        <p:spPr>
          <a:xfrm flipH="1">
            <a:off x="2405543" y="5847230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88C8B0F-ACAF-4FC9-B182-6B265596412C}"/>
              </a:ext>
            </a:extLst>
          </p:cNvPr>
          <p:cNvSpPr txBox="1"/>
          <p:nvPr/>
        </p:nvSpPr>
        <p:spPr>
          <a:xfrm>
            <a:off x="1826720" y="355563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61732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7000-7888-4B35-8218-A771A5734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Figure Grid References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C675B-B1F6-47FD-BCD7-C49BE3833913}"/>
              </a:ext>
            </a:extLst>
          </p:cNvPr>
          <p:cNvSpPr txBox="1"/>
          <p:nvPr/>
        </p:nvSpPr>
        <p:spPr>
          <a:xfrm>
            <a:off x="5567423" y="1541830"/>
            <a:ext cx="57940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Can you estimate the six figure grid references for the following?</a:t>
            </a:r>
          </a:p>
          <a:p>
            <a:pPr defTabSz="1122363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defTabSz="1122363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Red 		</a:t>
            </a:r>
            <a:r>
              <a:rPr lang="en-GB" sz="3200" dirty="0">
                <a:solidFill>
                  <a:srgbClr val="FF0000"/>
                </a:solidFill>
                <a:latin typeface="Special Elite" panose="02000506000000020004" pitchFamily="2" charset="0"/>
              </a:rPr>
              <a:t>160266</a:t>
            </a:r>
            <a:endParaRPr lang="en-GB" sz="32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defTabSz="1122363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Blue 		</a:t>
            </a:r>
            <a:r>
              <a:rPr lang="en-GB" sz="3200" dirty="0">
                <a:solidFill>
                  <a:srgbClr val="0070C0"/>
                </a:solidFill>
                <a:latin typeface="Special Elite" panose="02000506000000020004" pitchFamily="2" charset="0"/>
              </a:rPr>
              <a:t>169256</a:t>
            </a:r>
            <a:endParaRPr lang="en-GB" sz="32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defTabSz="1122363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Green  	</a:t>
            </a:r>
            <a:r>
              <a:rPr lang="en-GB" sz="3200" dirty="0">
                <a:solidFill>
                  <a:srgbClr val="00B050"/>
                </a:solidFill>
                <a:latin typeface="Special Elite" panose="02000506000000020004" pitchFamily="2" charset="0"/>
              </a:rPr>
              <a:t>163251</a:t>
            </a:r>
          </a:p>
          <a:p>
            <a:pPr defTabSz="1122363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Purple 	</a:t>
            </a:r>
            <a:r>
              <a:rPr lang="en-GB" sz="3200" dirty="0">
                <a:solidFill>
                  <a:srgbClr val="7030A0"/>
                </a:solidFill>
                <a:latin typeface="Special Elite" panose="02000506000000020004" pitchFamily="2" charset="0"/>
              </a:rPr>
              <a:t>166263</a:t>
            </a:r>
          </a:p>
          <a:p>
            <a:pPr defTabSz="1122363"/>
            <a:r>
              <a:rPr lang="en-GB" sz="3200" dirty="0">
                <a:solidFill>
                  <a:srgbClr val="6D3826"/>
                </a:solidFill>
                <a:latin typeface="Special Elite" panose="02000506000000020004" pitchFamily="2" charset="0"/>
              </a:rPr>
              <a:t>Yellow 	</a:t>
            </a:r>
            <a:r>
              <a:rPr lang="en-GB" sz="3200" dirty="0">
                <a:solidFill>
                  <a:schemeClr val="accent4">
                    <a:lumMod val="75000"/>
                  </a:schemeClr>
                </a:solidFill>
                <a:latin typeface="Special Elite" panose="02000506000000020004" pitchFamily="2" charset="0"/>
              </a:rPr>
              <a:t>164259</a:t>
            </a:r>
            <a:endParaRPr lang="en-GB" dirty="0">
              <a:solidFill>
                <a:schemeClr val="accent4">
                  <a:lumMod val="75000"/>
                </a:schemeClr>
              </a:solidFill>
              <a:latin typeface="Special Elite" panose="02000506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graphicFrame>
        <p:nvGraphicFramePr>
          <p:cNvPr id="37" name="Table 4">
            <a:extLst>
              <a:ext uri="{FF2B5EF4-FFF2-40B4-BE49-F238E27FC236}">
                <a16:creationId xmlns:a16="http://schemas.microsoft.com/office/drawing/2014/main" id="{D3541932-003C-44BD-BC15-E6B434650441}"/>
              </a:ext>
            </a:extLst>
          </p:cNvPr>
          <p:cNvGraphicFramePr>
            <a:graphicFrameLocks noGrp="1"/>
          </p:cNvGraphicFramePr>
          <p:nvPr/>
        </p:nvGraphicFramePr>
        <p:xfrm>
          <a:off x="2413243" y="1432820"/>
          <a:ext cx="2371128" cy="4616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594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197594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>
                        <a:solidFill>
                          <a:schemeClr val="accent2"/>
                        </a:solidFill>
                      </a:endParaRPr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03750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501421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593472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272867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94323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871715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71355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98354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794106"/>
                  </a:ext>
                </a:extLst>
              </a:tr>
              <a:tr h="209858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marL="78697" marR="78697" marT="39348" marB="39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690067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8B6DCD-9173-412F-B3A3-1AD1DA1C76B0}"/>
              </a:ext>
            </a:extLst>
          </p:cNvPr>
          <p:cNvCxnSpPr>
            <a:cxnSpLocks/>
          </p:cNvCxnSpPr>
          <p:nvPr/>
        </p:nvCxnSpPr>
        <p:spPr>
          <a:xfrm>
            <a:off x="2600974" y="1432820"/>
            <a:ext cx="0" cy="4616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B484D4E-FD0E-4FDF-B22D-3D2CFA97F7EB}"/>
              </a:ext>
            </a:extLst>
          </p:cNvPr>
          <p:cNvCxnSpPr>
            <a:cxnSpLocks/>
          </p:cNvCxnSpPr>
          <p:nvPr/>
        </p:nvCxnSpPr>
        <p:spPr>
          <a:xfrm>
            <a:off x="4590082" y="1432820"/>
            <a:ext cx="0" cy="4616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37CA82-FED8-49B2-8298-4B903737ED3D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2413245" y="3741258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8F22283-6D44-4B76-92DE-4B6A1566A9D3}"/>
              </a:ext>
            </a:extLst>
          </p:cNvPr>
          <p:cNvSpPr txBox="1"/>
          <p:nvPr/>
        </p:nvSpPr>
        <p:spPr>
          <a:xfrm>
            <a:off x="4316573" y="6123543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17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902185-696C-4D58-8183-1384245B3515}"/>
              </a:ext>
            </a:extLst>
          </p:cNvPr>
          <p:cNvSpPr txBox="1"/>
          <p:nvPr/>
        </p:nvSpPr>
        <p:spPr>
          <a:xfrm>
            <a:off x="2327465" y="6123543"/>
            <a:ext cx="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16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28B8EA-D6A4-45C7-B7A0-ABF4435F42F5}"/>
              </a:ext>
            </a:extLst>
          </p:cNvPr>
          <p:cNvSpPr txBox="1"/>
          <p:nvPr/>
        </p:nvSpPr>
        <p:spPr>
          <a:xfrm>
            <a:off x="1830910" y="566256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6352834-9776-407B-B971-3CB8624A14EF}"/>
              </a:ext>
            </a:extLst>
          </p:cNvPr>
          <p:cNvSpPr txBox="1"/>
          <p:nvPr/>
        </p:nvSpPr>
        <p:spPr>
          <a:xfrm>
            <a:off x="1818340" y="144870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27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E93BC07-7C3C-4ED2-B834-1449C12C2365}"/>
              </a:ext>
            </a:extLst>
          </p:cNvPr>
          <p:cNvCxnSpPr>
            <a:cxnSpLocks/>
          </p:cNvCxnSpPr>
          <p:nvPr/>
        </p:nvCxnSpPr>
        <p:spPr>
          <a:xfrm flipH="1">
            <a:off x="2404863" y="1634328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84B00CA-3616-4440-9808-FC2A7B90F837}"/>
              </a:ext>
            </a:extLst>
          </p:cNvPr>
          <p:cNvCxnSpPr>
            <a:cxnSpLocks/>
          </p:cNvCxnSpPr>
          <p:nvPr/>
        </p:nvCxnSpPr>
        <p:spPr>
          <a:xfrm flipH="1">
            <a:off x="2405543" y="5847230"/>
            <a:ext cx="2371126" cy="9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88C8B0F-ACAF-4FC9-B182-6B265596412C}"/>
              </a:ext>
            </a:extLst>
          </p:cNvPr>
          <p:cNvSpPr txBox="1"/>
          <p:nvPr/>
        </p:nvSpPr>
        <p:spPr>
          <a:xfrm>
            <a:off x="1826720" y="3555634"/>
            <a:ext cx="58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600094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3E11-D84E-40ED-923A-C31C416A9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Eight Figure </a:t>
            </a:r>
            <a:br>
              <a:rPr lang="en-GB" dirty="0"/>
            </a:br>
            <a:r>
              <a:rPr lang="en-GB" dirty="0"/>
              <a:t>Grid References</a:t>
            </a:r>
          </a:p>
        </p:txBody>
      </p:sp>
    </p:spTree>
    <p:extLst>
      <p:ext uri="{BB962C8B-B14F-4D97-AF65-F5344CB8AC3E}">
        <p14:creationId xmlns:p14="http://schemas.microsoft.com/office/powerpoint/2010/main" val="4123049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Figure Grid References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2D4EB8D-DBFA-471C-A3C0-9E665F023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593927"/>
              </p:ext>
            </p:extLst>
          </p:nvPr>
        </p:nvGraphicFramePr>
        <p:xfrm>
          <a:off x="6096000" y="2232582"/>
          <a:ext cx="3214260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3676766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708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206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chemeClr val="accent2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A8608713-300F-4C16-BA38-08CEE1718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058308"/>
              </p:ext>
            </p:extLst>
          </p:nvPr>
        </p:nvGraphicFramePr>
        <p:xfrm>
          <a:off x="5866410" y="2473464"/>
          <a:ext cx="22959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1" name="Table 4">
            <a:extLst>
              <a:ext uri="{FF2B5EF4-FFF2-40B4-BE49-F238E27FC236}">
                <a16:creationId xmlns:a16="http://schemas.microsoft.com/office/drawing/2014/main" id="{27F44B28-5AE8-419D-A3F0-20BAC6AC3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398651"/>
              </p:ext>
            </p:extLst>
          </p:nvPr>
        </p:nvGraphicFramePr>
        <p:xfrm>
          <a:off x="5636820" y="2717304"/>
          <a:ext cx="22959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2" name="Table 4">
            <a:extLst>
              <a:ext uri="{FF2B5EF4-FFF2-40B4-BE49-F238E27FC236}">
                <a16:creationId xmlns:a16="http://schemas.microsoft.com/office/drawing/2014/main" id="{53856471-532A-44CA-AB74-6D0A6E812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902834"/>
              </p:ext>
            </p:extLst>
          </p:nvPr>
        </p:nvGraphicFramePr>
        <p:xfrm>
          <a:off x="9318180" y="2471797"/>
          <a:ext cx="22959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3891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756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EB7CBC22-65FD-4D0B-87E5-D7ED021D9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60082"/>
              </p:ext>
            </p:extLst>
          </p:nvPr>
        </p:nvGraphicFramePr>
        <p:xfrm>
          <a:off x="9555690" y="2717304"/>
          <a:ext cx="22959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072691049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925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2517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4996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9666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095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5878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70055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051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4938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25351"/>
                  </a:ext>
                </a:extLst>
              </a:tr>
            </a:tbl>
          </a:graphicData>
        </a:graphic>
      </p:graphicFrame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61093CCA-6ECC-4B9E-BFE8-3A811E887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994461"/>
              </p:ext>
            </p:extLst>
          </p:nvPr>
        </p:nvGraphicFramePr>
        <p:xfrm>
          <a:off x="6325590" y="1988742"/>
          <a:ext cx="275508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617578676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graphicFrame>
        <p:nvGraphicFramePr>
          <p:cNvPr id="17" name="Table 4">
            <a:extLst>
              <a:ext uri="{FF2B5EF4-FFF2-40B4-BE49-F238E27FC236}">
                <a16:creationId xmlns:a16="http://schemas.microsoft.com/office/drawing/2014/main" id="{2F4C5CF7-5283-43FA-97B1-1A075E605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099757"/>
              </p:ext>
            </p:extLst>
          </p:nvPr>
        </p:nvGraphicFramePr>
        <p:xfrm>
          <a:off x="6555180" y="5646342"/>
          <a:ext cx="252549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03938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364285296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graphicFrame>
        <p:nvGraphicFramePr>
          <p:cNvPr id="18" name="Table 4">
            <a:extLst>
              <a:ext uri="{FF2B5EF4-FFF2-40B4-BE49-F238E27FC236}">
                <a16:creationId xmlns:a16="http://schemas.microsoft.com/office/drawing/2014/main" id="{9D1E5DD9-BC36-44CB-8B64-C19F1964B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15355"/>
              </p:ext>
            </p:extLst>
          </p:nvPr>
        </p:nvGraphicFramePr>
        <p:xfrm>
          <a:off x="6784770" y="5890182"/>
          <a:ext cx="183672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46930002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graphicFrame>
        <p:nvGraphicFramePr>
          <p:cNvPr id="22" name="Table 4">
            <a:extLst>
              <a:ext uri="{FF2B5EF4-FFF2-40B4-BE49-F238E27FC236}">
                <a16:creationId xmlns:a16="http://schemas.microsoft.com/office/drawing/2014/main" id="{7CA63F67-C704-42A6-8248-30AF4C579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918411"/>
              </p:ext>
            </p:extLst>
          </p:nvPr>
        </p:nvGraphicFramePr>
        <p:xfrm>
          <a:off x="6784770" y="1744902"/>
          <a:ext cx="1836720" cy="24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590">
                  <a:extLst>
                    <a:ext uri="{9D8B030D-6E8A-4147-A177-3AD203B41FA5}">
                      <a16:colId xmlns:a16="http://schemas.microsoft.com/office/drawing/2014/main" val="372337456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457268117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94711664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63311118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3582257434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721773175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1129032560"/>
                    </a:ext>
                  </a:extLst>
                </a:gridCol>
                <a:gridCol w="229590">
                  <a:extLst>
                    <a:ext uri="{9D8B030D-6E8A-4147-A177-3AD203B41FA5}">
                      <a16:colId xmlns:a16="http://schemas.microsoft.com/office/drawing/2014/main" val="2554479518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60912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00BF773D-5584-4A57-BCEA-D2264D467462}"/>
              </a:ext>
            </a:extLst>
          </p:cNvPr>
          <p:cNvSpPr txBox="1"/>
          <p:nvPr/>
        </p:nvSpPr>
        <p:spPr>
          <a:xfrm>
            <a:off x="831113" y="1866822"/>
            <a:ext cx="42048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D3826"/>
                </a:solidFill>
                <a:latin typeface="Special Elite" panose="02000506000000020004" pitchFamily="2" charset="0"/>
              </a:rPr>
              <a:t>If a six figure grid reference still isn’t accurate enough, </a:t>
            </a:r>
          </a:p>
          <a:p>
            <a:pPr algn="ctr"/>
            <a:r>
              <a:rPr lang="en-GB" sz="2000" dirty="0">
                <a:solidFill>
                  <a:srgbClr val="6D3826"/>
                </a:solidFill>
                <a:latin typeface="Special Elite" panose="02000506000000020004" pitchFamily="2" charset="0"/>
              </a:rPr>
              <a:t>you can repeat the process to create eight figure grid references</a:t>
            </a:r>
          </a:p>
          <a:p>
            <a:pPr algn="ctr"/>
            <a:endParaRPr lang="en-GB" sz="20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endParaRPr lang="en-GB" sz="20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endParaRPr lang="en-GB" sz="20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3600" dirty="0">
                <a:solidFill>
                  <a:srgbClr val="6D3826"/>
                </a:solidFill>
                <a:latin typeface="Special Elite" panose="02000506000000020004" pitchFamily="2" charset="0"/>
              </a:rPr>
              <a:t>244</a:t>
            </a:r>
            <a:r>
              <a:rPr lang="en-GB" sz="3600" dirty="0">
                <a:solidFill>
                  <a:srgbClr val="FF0000"/>
                </a:solidFill>
                <a:latin typeface="Special Elite" panose="02000506000000020004" pitchFamily="2" charset="0"/>
              </a:rPr>
              <a:t>7</a:t>
            </a:r>
            <a:r>
              <a:rPr lang="en-GB" sz="3600" dirty="0">
                <a:solidFill>
                  <a:srgbClr val="6D3826"/>
                </a:solidFill>
                <a:latin typeface="Special Elite" panose="02000506000000020004" pitchFamily="2" charset="0"/>
              </a:rPr>
              <a:t>036</a:t>
            </a:r>
            <a:r>
              <a:rPr lang="en-GB" sz="3600" dirty="0">
                <a:solidFill>
                  <a:srgbClr val="0070C0"/>
                </a:solidFill>
                <a:latin typeface="Special Elite" panose="02000506000000020004" pitchFamily="2" charset="0"/>
              </a:rPr>
              <a:t>5</a:t>
            </a:r>
            <a:r>
              <a:rPr lang="en-GB" sz="36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F0965A-4FC1-4483-B797-D10D1E85E8B9}"/>
              </a:ext>
            </a:extLst>
          </p:cNvPr>
          <p:cNvCxnSpPr/>
          <p:nvPr/>
        </p:nvCxnSpPr>
        <p:spPr>
          <a:xfrm>
            <a:off x="6555180" y="2148840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177815-39A0-48C6-8638-BDC0AF6C3DDD}"/>
              </a:ext>
            </a:extLst>
          </p:cNvPr>
          <p:cNvCxnSpPr/>
          <p:nvPr/>
        </p:nvCxnSpPr>
        <p:spPr>
          <a:xfrm>
            <a:off x="8864040" y="2077224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6ABA97-D43C-4143-8FB8-7F105E3F42D7}"/>
              </a:ext>
            </a:extLst>
          </p:cNvPr>
          <p:cNvCxnSpPr>
            <a:cxnSpLocks/>
          </p:cNvCxnSpPr>
          <p:nvPr/>
        </p:nvCxnSpPr>
        <p:spPr>
          <a:xfrm rot="5400000">
            <a:off x="7737081" y="832128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52ACEB-15CC-4600-BFD1-C2D2C0B1425D}"/>
              </a:ext>
            </a:extLst>
          </p:cNvPr>
          <p:cNvCxnSpPr>
            <a:cxnSpLocks/>
          </p:cNvCxnSpPr>
          <p:nvPr/>
        </p:nvCxnSpPr>
        <p:spPr>
          <a:xfrm rot="5400000">
            <a:off x="7677099" y="3285033"/>
            <a:ext cx="0" cy="374134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D6FAD65-3598-456E-9E7A-42C2B1208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75682">
            <a:off x="5421114" y="806138"/>
            <a:ext cx="8193847" cy="61769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A9563A-7178-4D4C-9E70-D5AC3EC87677}"/>
              </a:ext>
            </a:extLst>
          </p:cNvPr>
          <p:cNvSpPr txBox="1"/>
          <p:nvPr/>
        </p:nvSpPr>
        <p:spPr>
          <a:xfrm>
            <a:off x="731858" y="3875544"/>
            <a:ext cx="16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Six figure reference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DB81E8-3F22-479C-83EB-1409062EA6D7}"/>
              </a:ext>
            </a:extLst>
          </p:cNvPr>
          <p:cNvSpPr txBox="1"/>
          <p:nvPr/>
        </p:nvSpPr>
        <p:spPr>
          <a:xfrm>
            <a:off x="2517695" y="5727732"/>
            <a:ext cx="169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6D3826"/>
                </a:solidFill>
                <a:latin typeface="Special Elite" panose="02000506000000020004" pitchFamily="2" charset="0"/>
              </a:rPr>
              <a:t>Two extra digits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B5E713-E66D-472A-AB80-5CAC23EE8E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4918209">
            <a:off x="2725476" y="5415687"/>
            <a:ext cx="516692" cy="18334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B2A7555-11B1-4617-9B10-491F82A5F9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7754758">
            <a:off x="3415210" y="5430806"/>
            <a:ext cx="516691" cy="183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B609A4-1EF8-4A54-B8E7-3F63A21B8E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92" y="4019511"/>
            <a:ext cx="702613" cy="50236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F2CF0C4-272F-41F8-ACFC-A7FC9A97AB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80087" flipV="1">
            <a:off x="972704" y="4546566"/>
            <a:ext cx="702613" cy="5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40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EC0D-FB47-4D2A-AD40-FB6A16CA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Figure Grid References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BF773D-5584-4A57-BCEA-D2264D467462}"/>
              </a:ext>
            </a:extLst>
          </p:cNvPr>
          <p:cNvSpPr txBox="1"/>
          <p:nvPr/>
        </p:nvSpPr>
        <p:spPr>
          <a:xfrm>
            <a:off x="831113" y="1866822"/>
            <a:ext cx="1032641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6D3826"/>
                </a:solidFill>
                <a:latin typeface="Special Elite" panose="02000506000000020004" pitchFamily="2" charset="0"/>
              </a:rPr>
              <a:t>This could be repeated again and again to get a </a:t>
            </a:r>
            <a:br>
              <a:rPr lang="en-GB" sz="28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800" dirty="0">
                <a:solidFill>
                  <a:srgbClr val="6D3826"/>
                </a:solidFill>
                <a:latin typeface="Special Elite" panose="02000506000000020004" pitchFamily="2" charset="0"/>
              </a:rPr>
              <a:t>10 or 12 digit reference, but we rarely use anything bigger than an eight figure reference  </a:t>
            </a:r>
          </a:p>
          <a:p>
            <a:pPr algn="ctr"/>
            <a:endParaRPr lang="en-GB" sz="28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2447</a:t>
            </a:r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2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0365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1</a:t>
            </a:r>
          </a:p>
          <a:p>
            <a:pPr algn="ctr"/>
            <a:endParaRPr lang="en-GB" sz="4000" dirty="0">
              <a:solidFill>
                <a:srgbClr val="0070C0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24472</a:t>
            </a:r>
            <a:r>
              <a:rPr lang="en-GB" sz="4000" dirty="0">
                <a:solidFill>
                  <a:srgbClr val="FF0000"/>
                </a:solidFill>
                <a:latin typeface="Special Elite" panose="02000506000000020004" pitchFamily="2" charset="0"/>
              </a:rPr>
              <a:t>5</a:t>
            </a:r>
            <a:r>
              <a:rPr lang="en-GB" sz="4000" dirty="0">
                <a:solidFill>
                  <a:srgbClr val="6D3826"/>
                </a:solidFill>
                <a:latin typeface="Special Elite" panose="02000506000000020004" pitchFamily="2" charset="0"/>
              </a:rPr>
              <a:t>03651</a:t>
            </a:r>
            <a:r>
              <a:rPr lang="en-GB" sz="4000" dirty="0">
                <a:solidFill>
                  <a:srgbClr val="0070C0"/>
                </a:solidFill>
                <a:latin typeface="Special Elite" panose="02000506000000020004" pitchFamily="2" charset="0"/>
              </a:rPr>
              <a:t>2 </a:t>
            </a:r>
          </a:p>
        </p:txBody>
      </p:sp>
    </p:spTree>
    <p:extLst>
      <p:ext uri="{BB962C8B-B14F-4D97-AF65-F5344CB8AC3E}">
        <p14:creationId xmlns:p14="http://schemas.microsoft.com/office/powerpoint/2010/main" val="34484883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4AB2-8987-421C-B0E3-FA01A61C74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Ordnance Survey (OS) Maps</a:t>
            </a:r>
          </a:p>
        </p:txBody>
      </p:sp>
    </p:spTree>
    <p:extLst>
      <p:ext uri="{BB962C8B-B14F-4D97-AF65-F5344CB8AC3E}">
        <p14:creationId xmlns:p14="http://schemas.microsoft.com/office/powerpoint/2010/main" val="52890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4E313-7BF3-4AA5-9B18-97AA2FF87D31}"/>
              </a:ext>
            </a:extLst>
          </p:cNvPr>
          <p:cNvSpPr txBox="1"/>
          <p:nvPr/>
        </p:nvSpPr>
        <p:spPr>
          <a:xfrm>
            <a:off x="1021080" y="1859340"/>
            <a:ext cx="43360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One of the most common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types of maps you will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use in Scouting is an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Ordnance Survey (OS) Map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These cover the entire of the UK, an have a very distinctive appearance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7048A5-E3A4-47BE-8C64-6F37ECE64E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14"/>
          <a:stretch/>
        </p:blipFill>
        <p:spPr>
          <a:xfrm>
            <a:off x="5735782" y="1599359"/>
            <a:ext cx="3951634" cy="37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51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4E313-7BF3-4AA5-9B18-97AA2FF87D31}"/>
              </a:ext>
            </a:extLst>
          </p:cNvPr>
          <p:cNvSpPr txBox="1"/>
          <p:nvPr/>
        </p:nvSpPr>
        <p:spPr>
          <a:xfrm>
            <a:off x="1021080" y="2270820"/>
            <a:ext cx="46786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Because the UK is so large, it would be impossible to fit onto one paper map 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It has therefore been split down into smaller squares, with each square labelled with a two-letter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95854-F9D9-4E20-B9FC-429B8DD17D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" b="1"/>
          <a:stretch/>
        </p:blipFill>
        <p:spPr>
          <a:xfrm>
            <a:off x="6707913" y="1732547"/>
            <a:ext cx="2220925" cy="411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87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4E313-7BF3-4AA5-9B18-97AA2FF87D31}"/>
              </a:ext>
            </a:extLst>
          </p:cNvPr>
          <p:cNvSpPr txBox="1"/>
          <p:nvPr/>
        </p:nvSpPr>
        <p:spPr>
          <a:xfrm>
            <a:off x="1158240" y="1760280"/>
            <a:ext cx="39090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UK grid references often have these 2 letters at the start</a:t>
            </a:r>
          </a:p>
          <a:p>
            <a:pPr algn="ctr"/>
            <a:endParaRPr lang="en-GB" sz="16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3600" dirty="0">
                <a:solidFill>
                  <a:srgbClr val="FF0000"/>
                </a:solidFill>
                <a:latin typeface="Special Elite" panose="02000506000000020004" pitchFamily="2" charset="0"/>
              </a:rPr>
              <a:t>SK</a:t>
            </a:r>
            <a:r>
              <a:rPr lang="en-GB" sz="3600" dirty="0">
                <a:solidFill>
                  <a:srgbClr val="6D3826"/>
                </a:solidFill>
                <a:latin typeface="Special Elite" panose="02000506000000020004" pitchFamily="2" charset="0"/>
              </a:rPr>
              <a:t> 432454</a:t>
            </a:r>
          </a:p>
          <a:p>
            <a:pPr algn="ctr"/>
            <a:endParaRPr lang="en-GB" sz="16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This helps people know what part of map they need to look at to find the reference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3427BC-2BE4-4B17-AAB9-747933A08B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3" t="62860" r="14168" b="14896"/>
          <a:stretch/>
        </p:blipFill>
        <p:spPr>
          <a:xfrm>
            <a:off x="5680079" y="1845198"/>
            <a:ext cx="3547742" cy="3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86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4E313-7BF3-4AA5-9B18-97AA2FF87D31}"/>
              </a:ext>
            </a:extLst>
          </p:cNvPr>
          <p:cNvSpPr txBox="1"/>
          <p:nvPr/>
        </p:nvSpPr>
        <p:spPr>
          <a:xfrm>
            <a:off x="1057592" y="2828208"/>
            <a:ext cx="3547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Each of these squares represents an area 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that is </a:t>
            </a:r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100km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wide and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100km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tall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F4BB8D-0AE5-4F9D-8802-1B009F3439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3" t="62860" r="14168" b="14896"/>
          <a:stretch/>
        </p:blipFill>
        <p:spPr>
          <a:xfrm>
            <a:off x="5680079" y="1845198"/>
            <a:ext cx="3547742" cy="353568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9A15460-D7BE-43A2-9472-5E24C5FC4311}"/>
              </a:ext>
            </a:extLst>
          </p:cNvPr>
          <p:cNvGrpSpPr/>
          <p:nvPr/>
        </p:nvGrpSpPr>
        <p:grpSpPr>
          <a:xfrm>
            <a:off x="5680079" y="5498945"/>
            <a:ext cx="1145256" cy="261610"/>
            <a:chOff x="5680079" y="4657432"/>
            <a:chExt cx="1145256" cy="2616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6B26E6-1131-4FD7-B271-34673A87DB81}"/>
                </a:ext>
              </a:extLst>
            </p:cNvPr>
            <p:cNvSpPr txBox="1"/>
            <p:nvPr/>
          </p:nvSpPr>
          <p:spPr>
            <a:xfrm>
              <a:off x="5879327" y="4657432"/>
              <a:ext cx="7467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100km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8912539-E146-420E-88DD-1DB8FDA71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543722" y="4740815"/>
              <a:ext cx="281613" cy="10009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F48A18B-CD3F-48CE-A608-73048CB32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5680079" y="4740815"/>
              <a:ext cx="281613" cy="10009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761552-226C-4FB0-A183-371BC3D4B18A}"/>
              </a:ext>
            </a:extLst>
          </p:cNvPr>
          <p:cNvGrpSpPr/>
          <p:nvPr/>
        </p:nvGrpSpPr>
        <p:grpSpPr>
          <a:xfrm>
            <a:off x="6857928" y="5498945"/>
            <a:ext cx="1145256" cy="261610"/>
            <a:chOff x="5680079" y="4657432"/>
            <a:chExt cx="1145256" cy="26161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CD918D-2BD8-445F-968E-F10E83B42284}"/>
                </a:ext>
              </a:extLst>
            </p:cNvPr>
            <p:cNvSpPr txBox="1"/>
            <p:nvPr/>
          </p:nvSpPr>
          <p:spPr>
            <a:xfrm>
              <a:off x="5879327" y="4657432"/>
              <a:ext cx="7467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100km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15936D5-D9A4-4DF9-99EA-874DD3754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543722" y="4740815"/>
              <a:ext cx="281613" cy="10009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D49BFC5-2E5F-4714-94A5-BA99D520F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5680079" y="4740815"/>
              <a:ext cx="281613" cy="10009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8D93FB-2423-415A-8312-300C56BD5B94}"/>
              </a:ext>
            </a:extLst>
          </p:cNvPr>
          <p:cNvGrpSpPr/>
          <p:nvPr/>
        </p:nvGrpSpPr>
        <p:grpSpPr>
          <a:xfrm>
            <a:off x="8035777" y="5498945"/>
            <a:ext cx="1145256" cy="261610"/>
            <a:chOff x="5680079" y="4657432"/>
            <a:chExt cx="1145256" cy="26161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BB8EC6-FF93-455C-BE36-93577C73BABE}"/>
                </a:ext>
              </a:extLst>
            </p:cNvPr>
            <p:cNvSpPr txBox="1"/>
            <p:nvPr/>
          </p:nvSpPr>
          <p:spPr>
            <a:xfrm>
              <a:off x="5879327" y="4657432"/>
              <a:ext cx="7467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100km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635981A-362D-4A05-A341-F472274C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543722" y="4740815"/>
              <a:ext cx="281613" cy="10009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6C455E7-E6D4-4824-8B04-3E3D3C34B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5680079" y="4740815"/>
              <a:ext cx="281613" cy="100098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D19BCD-B4D4-4791-B23F-80337A1C9568}"/>
              </a:ext>
            </a:extLst>
          </p:cNvPr>
          <p:cNvGrpSpPr/>
          <p:nvPr/>
        </p:nvGrpSpPr>
        <p:grpSpPr>
          <a:xfrm rot="16200000">
            <a:off x="3691453" y="3505703"/>
            <a:ext cx="3500954" cy="261610"/>
            <a:chOff x="5832479" y="5651345"/>
            <a:chExt cx="3500954" cy="26161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BB91A8E-1E08-421C-A11A-2B258218929F}"/>
                </a:ext>
              </a:extLst>
            </p:cNvPr>
            <p:cNvGrpSpPr/>
            <p:nvPr/>
          </p:nvGrpSpPr>
          <p:grpSpPr>
            <a:xfrm>
              <a:off x="5832479" y="5651345"/>
              <a:ext cx="1145256" cy="261610"/>
              <a:chOff x="5680079" y="4657432"/>
              <a:chExt cx="1145256" cy="26161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F16F6F5-6235-47A9-90E5-E1CD8A4EA94E}"/>
                  </a:ext>
                </a:extLst>
              </p:cNvPr>
              <p:cNvSpPr txBox="1"/>
              <p:nvPr/>
            </p:nvSpPr>
            <p:spPr>
              <a:xfrm>
                <a:off x="5879327" y="4657432"/>
                <a:ext cx="7467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6D3826"/>
                    </a:solidFill>
                    <a:latin typeface="Special Elite" panose="02000506000000020004" pitchFamily="2" charset="0"/>
                  </a:rPr>
                  <a:t>100km</a:t>
                </a: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93C8B5F7-019D-4324-83C7-A968C3655E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43722" y="4740815"/>
                <a:ext cx="281613" cy="100098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6E6DB982-0F89-4FE0-BDC9-14ED4FBCBC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5680079" y="4740815"/>
                <a:ext cx="281613" cy="100098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6424931-4FCD-4A0A-B70E-D53A12FC0556}"/>
                </a:ext>
              </a:extLst>
            </p:cNvPr>
            <p:cNvGrpSpPr/>
            <p:nvPr/>
          </p:nvGrpSpPr>
          <p:grpSpPr>
            <a:xfrm>
              <a:off x="7010328" y="5651345"/>
              <a:ext cx="1145256" cy="261610"/>
              <a:chOff x="5680079" y="4657432"/>
              <a:chExt cx="1145256" cy="26161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C399207-E17F-4593-A857-27663C4AEE71}"/>
                  </a:ext>
                </a:extLst>
              </p:cNvPr>
              <p:cNvSpPr txBox="1"/>
              <p:nvPr/>
            </p:nvSpPr>
            <p:spPr>
              <a:xfrm>
                <a:off x="5879327" y="4657432"/>
                <a:ext cx="7467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6D3826"/>
                    </a:solidFill>
                    <a:latin typeface="Special Elite" panose="02000506000000020004" pitchFamily="2" charset="0"/>
                  </a:rPr>
                  <a:t>100km</a:t>
                </a: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C9D8FFE-020D-4F5B-9B8C-CA32A59BC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43722" y="4740815"/>
                <a:ext cx="281613" cy="100098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1A96B16D-354D-48C9-AD62-D319D15CA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5680079" y="4740815"/>
                <a:ext cx="281613" cy="100098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2F858AF-0A2A-4968-8E6B-CCC02A8F9581}"/>
                </a:ext>
              </a:extLst>
            </p:cNvPr>
            <p:cNvGrpSpPr/>
            <p:nvPr/>
          </p:nvGrpSpPr>
          <p:grpSpPr>
            <a:xfrm>
              <a:off x="8188177" y="5651345"/>
              <a:ext cx="1145256" cy="261610"/>
              <a:chOff x="5680079" y="4657432"/>
              <a:chExt cx="1145256" cy="26161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F12D37A-E360-4959-914D-AB4763223A7E}"/>
                  </a:ext>
                </a:extLst>
              </p:cNvPr>
              <p:cNvSpPr txBox="1"/>
              <p:nvPr/>
            </p:nvSpPr>
            <p:spPr>
              <a:xfrm>
                <a:off x="5879327" y="4657432"/>
                <a:ext cx="7467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6D3826"/>
                    </a:solidFill>
                    <a:latin typeface="Special Elite" panose="02000506000000020004" pitchFamily="2" charset="0"/>
                  </a:rPr>
                  <a:t>100km</a:t>
                </a:r>
              </a:p>
            </p:txBody>
          </p: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3F7BC99-4C4D-479B-8175-DB7068A3E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43722" y="4740815"/>
                <a:ext cx="281613" cy="100098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0DC14A25-540C-495B-8E42-8D3C4CADE4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5680079" y="4740815"/>
                <a:ext cx="281613" cy="1000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208965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4E313-7BF3-4AA5-9B18-97AA2FF87D31}"/>
              </a:ext>
            </a:extLst>
          </p:cNvPr>
          <p:cNvSpPr txBox="1"/>
          <p:nvPr/>
        </p:nvSpPr>
        <p:spPr>
          <a:xfrm>
            <a:off x="907207" y="1690688"/>
            <a:ext cx="40935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Zooming into each of the 2-letter squares, you will find the grid used to work out a 4 figure grid reference.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This means that the area covered by a </a:t>
            </a:r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4 figure 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grid reference is 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1km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wide and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1km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tall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C86A54-693C-43A0-AED8-829032ED7F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420" y="1690688"/>
            <a:ext cx="4025573" cy="402557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BFD6E38-3134-429F-864C-3464B1E1876C}"/>
              </a:ext>
            </a:extLst>
          </p:cNvPr>
          <p:cNvGrpSpPr/>
          <p:nvPr/>
        </p:nvGrpSpPr>
        <p:grpSpPr>
          <a:xfrm>
            <a:off x="7112636" y="2781294"/>
            <a:ext cx="1094109" cy="276999"/>
            <a:chOff x="5680079" y="4657410"/>
            <a:chExt cx="1145265" cy="30842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E6FC68-AABD-4E9F-BC4C-4B9706DA1DD1}"/>
                </a:ext>
              </a:extLst>
            </p:cNvPr>
            <p:cNvSpPr txBox="1"/>
            <p:nvPr/>
          </p:nvSpPr>
          <p:spPr>
            <a:xfrm>
              <a:off x="5879331" y="4657410"/>
              <a:ext cx="746761" cy="308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1km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F6C3A7-AB5E-4DF0-87BA-DA188CEE6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467797" y="4740795"/>
              <a:ext cx="357547" cy="12708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BCC3471-A4DE-48D8-A089-D51C8D1C3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5680079" y="4740795"/>
              <a:ext cx="357547" cy="12708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CEFE2C-4699-4393-ADDB-62D572E539B2}"/>
              </a:ext>
            </a:extLst>
          </p:cNvPr>
          <p:cNvGrpSpPr/>
          <p:nvPr/>
        </p:nvGrpSpPr>
        <p:grpSpPr>
          <a:xfrm rot="16200000">
            <a:off x="6381963" y="3498106"/>
            <a:ext cx="1094109" cy="276999"/>
            <a:chOff x="5680079" y="4657410"/>
            <a:chExt cx="1145265" cy="3084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267282C-074F-410E-8777-9DAEE1940652}"/>
                </a:ext>
              </a:extLst>
            </p:cNvPr>
            <p:cNvSpPr txBox="1"/>
            <p:nvPr/>
          </p:nvSpPr>
          <p:spPr>
            <a:xfrm>
              <a:off x="5879331" y="4657410"/>
              <a:ext cx="746761" cy="308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rgbClr val="6D3826"/>
                  </a:solidFill>
                  <a:latin typeface="Special Elite" panose="02000506000000020004" pitchFamily="2" charset="0"/>
                </a:rPr>
                <a:t>1km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216CAEB-CFA8-434F-A002-4B4AF47C4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467797" y="4740795"/>
              <a:ext cx="357547" cy="1270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5F3C47E-1F6E-4898-9E8A-D8AD9E01C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5680079" y="4740795"/>
              <a:ext cx="357547" cy="127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8925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4E313-7BF3-4AA5-9B18-97AA2FF87D31}"/>
              </a:ext>
            </a:extLst>
          </p:cNvPr>
          <p:cNvSpPr txBox="1"/>
          <p:nvPr/>
        </p:nvSpPr>
        <p:spPr>
          <a:xfrm>
            <a:off x="912812" y="1690688"/>
            <a:ext cx="40935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To work out the 6 figure grid reference, you have to split the 1km x 1km square into </a:t>
            </a:r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10 rows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and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10 columns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.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This means that the area covered by a </a:t>
            </a:r>
            <a:r>
              <a:rPr lang="en-GB" sz="2400" dirty="0">
                <a:solidFill>
                  <a:srgbClr val="00B050"/>
                </a:solidFill>
                <a:latin typeface="Special Elite" panose="02000506000000020004" pitchFamily="2" charset="0"/>
              </a:rPr>
              <a:t>6 figure 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grid reference is 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  <a:latin typeface="Special Elite" panose="02000506000000020004" pitchFamily="2" charset="0"/>
              </a:rPr>
              <a:t>100m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wide and </a:t>
            </a:r>
            <a:r>
              <a:rPr lang="en-GB" sz="2400" dirty="0">
                <a:solidFill>
                  <a:srgbClr val="FF0000"/>
                </a:solidFill>
                <a:latin typeface="Special Elite" panose="02000506000000020004" pitchFamily="2" charset="0"/>
              </a:rPr>
              <a:t>100m</a:t>
            </a: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 tall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C86A54-693C-43A0-AED8-829032ED7F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3420" y="1690688"/>
            <a:ext cx="4025573" cy="40255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E6FC68-AABD-4E9F-BC4C-4B9706DA1DD1}"/>
              </a:ext>
            </a:extLst>
          </p:cNvPr>
          <p:cNvSpPr txBox="1"/>
          <p:nvPr/>
        </p:nvSpPr>
        <p:spPr>
          <a:xfrm>
            <a:off x="5949570" y="3466608"/>
            <a:ext cx="117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6D3826"/>
                </a:solidFill>
                <a:latin typeface="Special Elite" panose="02000506000000020004" pitchFamily="2" charset="0"/>
              </a:rPr>
              <a:t>100m x 100m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C6C6F6-5D35-4FB6-8CFC-CF761790C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89083" flipH="1">
            <a:off x="6954757" y="3585560"/>
            <a:ext cx="570719" cy="5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704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B8EF-F1E3-4A84-9FB7-0B2D9821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AF5655-CD96-44E7-B9EE-F0C900D724E0}"/>
              </a:ext>
            </a:extLst>
          </p:cNvPr>
          <p:cNvSpPr txBox="1"/>
          <p:nvPr/>
        </p:nvSpPr>
        <p:spPr>
          <a:xfrm>
            <a:off x="1154935" y="1691142"/>
            <a:ext cx="40935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On printed maps, the numbers for the 4 figure grid references are written on the lines.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However, they aren’t always in the same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place as they need to make sure they don’t cover a landmark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795EDA-E20C-44AF-A125-C4224F2871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478"/>
          <a:stretch/>
        </p:blipFill>
        <p:spPr>
          <a:xfrm>
            <a:off x="5565197" y="1690688"/>
            <a:ext cx="4502438" cy="37861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3E4CD4-5BD3-4CA5-802E-8279EFC897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700" y="3907479"/>
            <a:ext cx="808955" cy="7502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F25265-006F-4F01-B525-DDD1A61FAA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602" y="3429000"/>
            <a:ext cx="808955" cy="7502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1BC43D-29FA-4B65-8569-B2EEB0E530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640" y="3718134"/>
            <a:ext cx="808955" cy="7502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68751F-50D9-4F25-9D4B-41EA35EC2B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08" y="3429000"/>
            <a:ext cx="808955" cy="75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404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A5A7-6FCB-4E29-8F0C-602A18931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Ordnance 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D1E3EA-DA06-493D-9930-35D95CD33846}"/>
              </a:ext>
            </a:extLst>
          </p:cNvPr>
          <p:cNvSpPr txBox="1"/>
          <p:nvPr/>
        </p:nvSpPr>
        <p:spPr>
          <a:xfrm>
            <a:off x="397164" y="1690688"/>
            <a:ext cx="11231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D3826"/>
                </a:solidFill>
                <a:latin typeface="Special Elite" panose="02000506000000020004" pitchFamily="2" charset="0"/>
              </a:rPr>
              <a:t>What landmarks are at the following 6 figure grid references?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5D39B-009D-4E43-93D2-83A92DA7D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3" r="10007"/>
          <a:stretch/>
        </p:blipFill>
        <p:spPr>
          <a:xfrm>
            <a:off x="1136074" y="2361811"/>
            <a:ext cx="7490690" cy="36534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161993-69F0-47E6-8710-A149A29CB839}"/>
              </a:ext>
            </a:extLst>
          </p:cNvPr>
          <p:cNvSpPr txBox="1"/>
          <p:nvPr/>
        </p:nvSpPr>
        <p:spPr>
          <a:xfrm>
            <a:off x="8626764" y="2361811"/>
            <a:ext cx="2863272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  <a:latin typeface="Special Elite" panose="02000506000000020004" pitchFamily="2" charset="0"/>
              </a:rPr>
              <a:t>268401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 </a:t>
            </a:r>
          </a:p>
          <a:p>
            <a:pPr algn="ctr"/>
            <a:endParaRPr lang="en-GB" sz="2000" dirty="0">
              <a:latin typeface="Special Elite" panose="02000506000000020004" pitchFamily="2" charset="0"/>
            </a:endParaRPr>
          </a:p>
          <a:p>
            <a:pPr algn="ctr"/>
            <a:endParaRPr lang="en-GB" sz="2000" dirty="0">
              <a:latin typeface="Special Elite" panose="02000506000000020004" pitchFamily="2" charset="0"/>
            </a:endParaRPr>
          </a:p>
          <a:p>
            <a:pPr algn="ctr"/>
            <a:r>
              <a:rPr lang="en-GB" sz="2000" dirty="0">
                <a:solidFill>
                  <a:srgbClr val="0070C0"/>
                </a:solidFill>
                <a:latin typeface="Special Elite" panose="02000506000000020004" pitchFamily="2" charset="0"/>
              </a:rPr>
              <a:t>316391</a:t>
            </a:r>
          </a:p>
          <a:p>
            <a:pPr algn="ctr"/>
            <a:r>
              <a:rPr lang="en-GB" sz="2000" dirty="0">
                <a:solidFill>
                  <a:srgbClr val="6D3826"/>
                </a:solidFill>
                <a:latin typeface="Special Elite" panose="02000506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58593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C6903D2-4A14-4B89-AB0A-34F265504A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3" r="10007"/>
          <a:stretch/>
        </p:blipFill>
        <p:spPr>
          <a:xfrm>
            <a:off x="1136074" y="2361811"/>
            <a:ext cx="7490690" cy="36534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D0A5A7-6FCB-4E29-8F0C-602A18931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Ordnance </a:t>
            </a:r>
            <a:r>
              <a:rPr lang="en-GB" dirty="0"/>
              <a:t>Survey Maps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D1E3EA-DA06-493D-9930-35D95CD33846}"/>
              </a:ext>
            </a:extLst>
          </p:cNvPr>
          <p:cNvSpPr txBox="1"/>
          <p:nvPr/>
        </p:nvSpPr>
        <p:spPr>
          <a:xfrm>
            <a:off x="397164" y="1690688"/>
            <a:ext cx="11231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D3826"/>
                </a:solidFill>
                <a:latin typeface="Special Elite" panose="02000506000000020004" pitchFamily="2" charset="0"/>
              </a:rPr>
              <a:t>What landmarks are at the following 6 figure grid references?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7951A5-E94F-420C-9EA6-A7088E5A68A3}"/>
              </a:ext>
            </a:extLst>
          </p:cNvPr>
          <p:cNvSpPr txBox="1"/>
          <p:nvPr/>
        </p:nvSpPr>
        <p:spPr>
          <a:xfrm>
            <a:off x="8626764" y="2361811"/>
            <a:ext cx="2863272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  <a:latin typeface="Special Elite" panose="02000506000000020004" pitchFamily="2" charset="0"/>
              </a:rPr>
              <a:t>268401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Snapes Fm</a:t>
            </a:r>
          </a:p>
          <a:p>
            <a:pPr algn="ctr"/>
            <a:endParaRPr lang="en-GB" sz="2000" dirty="0">
              <a:latin typeface="Special Elite" panose="02000506000000020004" pitchFamily="2" charset="0"/>
            </a:endParaRPr>
          </a:p>
          <a:p>
            <a:pPr algn="ctr"/>
            <a:endParaRPr lang="en-GB" sz="2000" dirty="0">
              <a:latin typeface="Special Elite" panose="02000506000000020004" pitchFamily="2" charset="0"/>
            </a:endParaRPr>
          </a:p>
          <a:p>
            <a:pPr algn="ctr"/>
            <a:r>
              <a:rPr lang="en-GB" sz="2000" dirty="0">
                <a:solidFill>
                  <a:srgbClr val="0070C0"/>
                </a:solidFill>
                <a:latin typeface="Special Elite" panose="02000506000000020004" pitchFamily="2" charset="0"/>
              </a:rPr>
              <a:t>316391</a:t>
            </a:r>
          </a:p>
          <a:p>
            <a:pPr algn="ctr"/>
            <a:r>
              <a:rPr lang="en-GB" sz="2000" dirty="0">
                <a:solidFill>
                  <a:srgbClr val="6D3826"/>
                </a:solidFill>
                <a:latin typeface="Special Elite" panose="02000506000000020004" pitchFamily="2" charset="0"/>
              </a:rPr>
              <a:t>Lower </a:t>
            </a:r>
            <a:r>
              <a:rPr lang="en-GB" sz="2000" dirty="0" err="1">
                <a:solidFill>
                  <a:srgbClr val="6D3826"/>
                </a:solidFill>
                <a:latin typeface="Special Elite" panose="02000506000000020004" pitchFamily="2" charset="0"/>
              </a:rPr>
              <a:t>Vicarwood</a:t>
            </a:r>
            <a:endParaRPr lang="en-GB" sz="2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92E3F1-8473-499B-833E-B4D6BF0EB4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14295" y="5152792"/>
            <a:ext cx="1122844" cy="1133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41F284-CD65-4D94-A198-76BD45D201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8766" y="3993027"/>
            <a:ext cx="1354033" cy="125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337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02E11-4269-4A7C-BCD6-35F19019EA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Painting </a:t>
            </a:r>
            <a:br>
              <a:rPr lang="en-GB" dirty="0"/>
            </a:br>
            <a:r>
              <a:rPr lang="en-GB" dirty="0"/>
              <a:t>By References</a:t>
            </a:r>
          </a:p>
        </p:txBody>
      </p:sp>
    </p:spTree>
    <p:extLst>
      <p:ext uri="{BB962C8B-B14F-4D97-AF65-F5344CB8AC3E}">
        <p14:creationId xmlns:p14="http://schemas.microsoft.com/office/powerpoint/2010/main" val="16334936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409-6980-45FA-B5DB-E8319D5C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Painting By References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035366-B8B9-4157-A1EE-BF06A28B6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987132"/>
              </p:ext>
            </p:extLst>
          </p:nvPr>
        </p:nvGraphicFramePr>
        <p:xfrm>
          <a:off x="5052657" y="1690688"/>
          <a:ext cx="4494220" cy="4101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422">
                  <a:extLst>
                    <a:ext uri="{9D8B030D-6E8A-4147-A177-3AD203B41FA5}">
                      <a16:colId xmlns:a16="http://schemas.microsoft.com/office/drawing/2014/main" val="57465118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261100573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423325761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96134292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7763022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34171365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3854531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78162923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4260534017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751111449"/>
                    </a:ext>
                  </a:extLst>
                </a:gridCol>
              </a:tblGrid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9385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06626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3362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5995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239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61267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714552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460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150301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557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0A7A68-25CF-4E34-A395-AC2A8A2D2D54}"/>
              </a:ext>
            </a:extLst>
          </p:cNvPr>
          <p:cNvSpPr txBox="1"/>
          <p:nvPr/>
        </p:nvSpPr>
        <p:spPr>
          <a:xfrm>
            <a:off x="4764847" y="5877560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CF186-591B-4064-B629-34B8FADCFDCF}"/>
              </a:ext>
            </a:extLst>
          </p:cNvPr>
          <p:cNvSpPr txBox="1"/>
          <p:nvPr/>
        </p:nvSpPr>
        <p:spPr>
          <a:xfrm>
            <a:off x="5267767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014F-D84F-4C6E-846D-0F5BA3B9F5AF}"/>
              </a:ext>
            </a:extLst>
          </p:cNvPr>
          <p:cNvSpPr txBox="1"/>
          <p:nvPr/>
        </p:nvSpPr>
        <p:spPr>
          <a:xfrm>
            <a:off x="5699568" y="588446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0137C-1C35-49F8-B020-3C5611F759D3}"/>
              </a:ext>
            </a:extLst>
          </p:cNvPr>
          <p:cNvSpPr txBox="1"/>
          <p:nvPr/>
        </p:nvSpPr>
        <p:spPr>
          <a:xfrm>
            <a:off x="6146609" y="58775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73673-12C7-400A-9A99-A0B036A189FC}"/>
              </a:ext>
            </a:extLst>
          </p:cNvPr>
          <p:cNvSpPr txBox="1"/>
          <p:nvPr/>
        </p:nvSpPr>
        <p:spPr>
          <a:xfrm>
            <a:off x="6578410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B9905-0808-4309-B01A-8A46E8FBCFFD}"/>
              </a:ext>
            </a:extLst>
          </p:cNvPr>
          <p:cNvSpPr txBox="1"/>
          <p:nvPr/>
        </p:nvSpPr>
        <p:spPr>
          <a:xfrm>
            <a:off x="7048307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8D6AB-C997-4F25-BA42-9A37D314CFCB}"/>
              </a:ext>
            </a:extLst>
          </p:cNvPr>
          <p:cNvSpPr txBox="1"/>
          <p:nvPr/>
        </p:nvSpPr>
        <p:spPr>
          <a:xfrm>
            <a:off x="7495348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4C424-DA0A-437D-AB38-A39D4272E34F}"/>
              </a:ext>
            </a:extLst>
          </p:cNvPr>
          <p:cNvSpPr txBox="1"/>
          <p:nvPr/>
        </p:nvSpPr>
        <p:spPr>
          <a:xfrm>
            <a:off x="7960172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ECB82-9A28-4390-A3DF-B21A29727D76}"/>
              </a:ext>
            </a:extLst>
          </p:cNvPr>
          <p:cNvSpPr txBox="1"/>
          <p:nvPr/>
        </p:nvSpPr>
        <p:spPr>
          <a:xfrm>
            <a:off x="8407213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CD26C-F47A-493D-A710-5470F6D91593}"/>
              </a:ext>
            </a:extLst>
          </p:cNvPr>
          <p:cNvSpPr txBox="1"/>
          <p:nvPr/>
        </p:nvSpPr>
        <p:spPr>
          <a:xfrm>
            <a:off x="9295417" y="58755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23147-0D12-49A9-A977-EAA2269F6588}"/>
              </a:ext>
            </a:extLst>
          </p:cNvPr>
          <p:cNvSpPr txBox="1"/>
          <p:nvPr/>
        </p:nvSpPr>
        <p:spPr>
          <a:xfrm>
            <a:off x="8839015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83B2CB-8054-4686-B9A3-1890D8129995}"/>
              </a:ext>
            </a:extLst>
          </p:cNvPr>
          <p:cNvSpPr txBox="1"/>
          <p:nvPr/>
        </p:nvSpPr>
        <p:spPr>
          <a:xfrm>
            <a:off x="4501086" y="565690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B976B-1249-4D06-9CB8-F8DB798A4361}"/>
              </a:ext>
            </a:extLst>
          </p:cNvPr>
          <p:cNvSpPr txBox="1"/>
          <p:nvPr/>
        </p:nvSpPr>
        <p:spPr>
          <a:xfrm>
            <a:off x="4501086" y="484780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E10B14-631D-4059-9DA5-E6AB3E669EF5}"/>
              </a:ext>
            </a:extLst>
          </p:cNvPr>
          <p:cNvSpPr txBox="1"/>
          <p:nvPr/>
        </p:nvSpPr>
        <p:spPr>
          <a:xfrm>
            <a:off x="4501086" y="52659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EEE37-5853-4408-B31C-837B6C47FA2C}"/>
              </a:ext>
            </a:extLst>
          </p:cNvPr>
          <p:cNvSpPr txBox="1"/>
          <p:nvPr/>
        </p:nvSpPr>
        <p:spPr>
          <a:xfrm>
            <a:off x="4501086" y="4429696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9B69E-E885-4B2E-8A22-0D8C93FF0C5A}"/>
              </a:ext>
            </a:extLst>
          </p:cNvPr>
          <p:cNvSpPr txBox="1"/>
          <p:nvPr/>
        </p:nvSpPr>
        <p:spPr>
          <a:xfrm>
            <a:off x="4501086" y="361539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B5916D-4A8A-4FD0-81F2-568320678686}"/>
              </a:ext>
            </a:extLst>
          </p:cNvPr>
          <p:cNvSpPr txBox="1"/>
          <p:nvPr/>
        </p:nvSpPr>
        <p:spPr>
          <a:xfrm>
            <a:off x="4501086" y="318003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18C5E9-45DC-45CF-9323-216D93622BCA}"/>
              </a:ext>
            </a:extLst>
          </p:cNvPr>
          <p:cNvSpPr txBox="1"/>
          <p:nvPr/>
        </p:nvSpPr>
        <p:spPr>
          <a:xfrm>
            <a:off x="4501086" y="400268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406445-7954-49C4-A1E6-26BB9DC76AE0}"/>
              </a:ext>
            </a:extLst>
          </p:cNvPr>
          <p:cNvSpPr txBox="1"/>
          <p:nvPr/>
        </p:nvSpPr>
        <p:spPr>
          <a:xfrm>
            <a:off x="4501086" y="236781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412FF7-2697-4948-85B8-1A94A102C104}"/>
              </a:ext>
            </a:extLst>
          </p:cNvPr>
          <p:cNvSpPr txBox="1"/>
          <p:nvPr/>
        </p:nvSpPr>
        <p:spPr>
          <a:xfrm>
            <a:off x="4501086" y="19324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489D2F-36FD-4076-8C1A-06751621C32D}"/>
              </a:ext>
            </a:extLst>
          </p:cNvPr>
          <p:cNvSpPr txBox="1"/>
          <p:nvPr/>
        </p:nvSpPr>
        <p:spPr>
          <a:xfrm>
            <a:off x="4501086" y="276192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1EA018-8367-4B45-A155-76C2ECD9538A}"/>
              </a:ext>
            </a:extLst>
          </p:cNvPr>
          <p:cNvSpPr txBox="1"/>
          <p:nvPr/>
        </p:nvSpPr>
        <p:spPr>
          <a:xfrm>
            <a:off x="4501086" y="156459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C19CC3-994B-4396-B5CE-8D4447E9A3B1}"/>
              </a:ext>
            </a:extLst>
          </p:cNvPr>
          <p:cNvSpPr txBox="1"/>
          <p:nvPr/>
        </p:nvSpPr>
        <p:spPr>
          <a:xfrm>
            <a:off x="838200" y="1677804"/>
            <a:ext cx="309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Draw or print a 10x10 grid on a piece of paper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23D831-FD46-4168-9C55-BD5FF15E4C6B}"/>
              </a:ext>
            </a:extLst>
          </p:cNvPr>
          <p:cNvSpPr txBox="1"/>
          <p:nvPr/>
        </p:nvSpPr>
        <p:spPr>
          <a:xfrm>
            <a:off x="951558" y="4065579"/>
            <a:ext cx="309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Label the grid from 00 to 10 on each side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6CD1E7-FDB2-449E-B08A-E67BFD7B64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97843">
            <a:off x="3044877" y="3103854"/>
            <a:ext cx="1197786" cy="8564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78E2361-7423-45D1-BAA6-59CFF52AD9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0238" flipV="1">
            <a:off x="3142607" y="5326546"/>
            <a:ext cx="1197786" cy="85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722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409-6980-45FA-B5DB-E8319D5C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Painting By References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C19CC3-994B-4396-B5CE-8D4447E9A3B1}"/>
              </a:ext>
            </a:extLst>
          </p:cNvPr>
          <p:cNvSpPr txBox="1"/>
          <p:nvPr/>
        </p:nvSpPr>
        <p:spPr>
          <a:xfrm>
            <a:off x="838200" y="1459855"/>
            <a:ext cx="107017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Use the references below to colour in the correct squares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EAE323-1EB8-43C5-AE9D-E0B5407FACB1}"/>
              </a:ext>
            </a:extLst>
          </p:cNvPr>
          <p:cNvSpPr txBox="1"/>
          <p:nvPr/>
        </p:nvSpPr>
        <p:spPr>
          <a:xfrm>
            <a:off x="1307931" y="2722403"/>
            <a:ext cx="1074518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0000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0100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0200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0800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0900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D78CAC-1486-43C7-BAC2-C035E2D3F5CA}"/>
              </a:ext>
            </a:extLst>
          </p:cNvPr>
          <p:cNvSpPr txBox="1"/>
          <p:nvPr/>
        </p:nvSpPr>
        <p:spPr>
          <a:xfrm>
            <a:off x="3220650" y="2730057"/>
            <a:ext cx="1074518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0201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0202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0203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0204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0304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0404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0504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0503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C8F4B8-9390-4354-948B-5A672EEFBBBF}"/>
              </a:ext>
            </a:extLst>
          </p:cNvPr>
          <p:cNvSpPr txBox="1"/>
          <p:nvPr/>
        </p:nvSpPr>
        <p:spPr>
          <a:xfrm>
            <a:off x="3214867" y="2206838"/>
            <a:ext cx="215481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  <a:latin typeface="Special Elite" panose="02000506000000020004" pitchFamily="2" charset="0"/>
              </a:rPr>
              <a:t>Red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6DFFA2-8EC8-4946-8D74-3936F3DEDD09}"/>
              </a:ext>
            </a:extLst>
          </p:cNvPr>
          <p:cNvSpPr txBox="1"/>
          <p:nvPr/>
        </p:nvSpPr>
        <p:spPr>
          <a:xfrm>
            <a:off x="1179644" y="2199182"/>
            <a:ext cx="133109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  <a:latin typeface="Special Elite" panose="02000506000000020004" pitchFamily="2" charset="0"/>
              </a:rPr>
              <a:t>Green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9E1DF6-DDB9-490F-B7C8-D6F4339083BF}"/>
              </a:ext>
            </a:extLst>
          </p:cNvPr>
          <p:cNvSpPr txBox="1"/>
          <p:nvPr/>
        </p:nvSpPr>
        <p:spPr>
          <a:xfrm>
            <a:off x="4295168" y="2730056"/>
            <a:ext cx="1074518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0601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0801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0802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0803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0804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0704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9A6527-23C0-47E9-A810-AFBCA91781D5}"/>
              </a:ext>
            </a:extLst>
          </p:cNvPr>
          <p:cNvSpPr txBox="1"/>
          <p:nvPr/>
        </p:nvSpPr>
        <p:spPr>
          <a:xfrm>
            <a:off x="5909837" y="2722404"/>
            <a:ext cx="1074519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0205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0805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0706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0606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7AE00A-DC77-4FB8-804C-415BE3155340}"/>
              </a:ext>
            </a:extLst>
          </p:cNvPr>
          <p:cNvSpPr txBox="1"/>
          <p:nvPr/>
        </p:nvSpPr>
        <p:spPr>
          <a:xfrm>
            <a:off x="5912729" y="2199185"/>
            <a:ext cx="214614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  <a:latin typeface="Special Elite" panose="02000506000000020004" pitchFamily="2" charset="0"/>
              </a:rPr>
              <a:t>Blue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3A3D14-CC82-4BA7-84B3-605AC812E608}"/>
              </a:ext>
            </a:extLst>
          </p:cNvPr>
          <p:cNvSpPr txBox="1"/>
          <p:nvPr/>
        </p:nvSpPr>
        <p:spPr>
          <a:xfrm>
            <a:off x="6984357" y="2722403"/>
            <a:ext cx="1074519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0406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0306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0407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0507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0607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0508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F96B76-6E76-4675-92A8-74811933BF14}"/>
              </a:ext>
            </a:extLst>
          </p:cNvPr>
          <p:cNvSpPr txBox="1"/>
          <p:nvPr/>
        </p:nvSpPr>
        <p:spPr>
          <a:xfrm>
            <a:off x="8601919" y="2206836"/>
            <a:ext cx="214325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4">
                    <a:lumMod val="75000"/>
                  </a:schemeClr>
                </a:solidFill>
                <a:latin typeface="Special Elite" panose="02000506000000020004" pitchFamily="2" charset="0"/>
              </a:rPr>
              <a:t>Yellow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46A320-0DE3-4132-A866-28943AE8D60D}"/>
              </a:ext>
            </a:extLst>
          </p:cNvPr>
          <p:cNvSpPr txBox="1"/>
          <p:nvPr/>
        </p:nvSpPr>
        <p:spPr>
          <a:xfrm>
            <a:off x="9676440" y="2730056"/>
            <a:ext cx="106873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0307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1DAE321-78C8-4B82-BC30-50E3A7F8DA49}"/>
              </a:ext>
            </a:extLst>
          </p:cNvPr>
          <p:cNvSpPr txBox="1"/>
          <p:nvPr/>
        </p:nvSpPr>
        <p:spPr>
          <a:xfrm>
            <a:off x="8601919" y="2722404"/>
            <a:ext cx="1068737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pecial Elite" panose="02000506000000020004" pitchFamily="2" charset="0"/>
              </a:rPr>
              <a:t>0301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0401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0303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0403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0702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0603</a:t>
            </a:r>
          </a:p>
          <a:p>
            <a:pPr algn="ctr"/>
            <a:r>
              <a:rPr lang="en-GB" sz="2000" dirty="0">
                <a:latin typeface="Special Elite" panose="02000506000000020004" pitchFamily="2" charset="0"/>
              </a:rPr>
              <a:t>0703</a:t>
            </a:r>
          </a:p>
        </p:txBody>
      </p:sp>
    </p:spTree>
    <p:extLst>
      <p:ext uri="{BB962C8B-B14F-4D97-AF65-F5344CB8AC3E}">
        <p14:creationId xmlns:p14="http://schemas.microsoft.com/office/powerpoint/2010/main" val="37302251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409-6980-45FA-B5DB-E8319D5C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Painting By References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035366-B8B9-4157-A1EE-BF06A28B6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28526"/>
              </p:ext>
            </p:extLst>
          </p:nvPr>
        </p:nvGraphicFramePr>
        <p:xfrm>
          <a:off x="3848890" y="1690688"/>
          <a:ext cx="4494220" cy="4101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422">
                  <a:extLst>
                    <a:ext uri="{9D8B030D-6E8A-4147-A177-3AD203B41FA5}">
                      <a16:colId xmlns:a16="http://schemas.microsoft.com/office/drawing/2014/main" val="57465118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261100573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423325761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96134292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7763022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34171365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3854531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78162923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4260534017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751111449"/>
                    </a:ext>
                  </a:extLst>
                </a:gridCol>
              </a:tblGrid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9385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06626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3362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5995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70C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239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61267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714552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460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chemeClr val="accent4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000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150301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00B05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557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0A7A68-25CF-4E34-A395-AC2A8A2D2D54}"/>
              </a:ext>
            </a:extLst>
          </p:cNvPr>
          <p:cNvSpPr txBox="1"/>
          <p:nvPr/>
        </p:nvSpPr>
        <p:spPr>
          <a:xfrm>
            <a:off x="3561080" y="5877560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CF186-591B-4064-B629-34B8FADCFDCF}"/>
              </a:ext>
            </a:extLst>
          </p:cNvPr>
          <p:cNvSpPr txBox="1"/>
          <p:nvPr/>
        </p:nvSpPr>
        <p:spPr>
          <a:xfrm>
            <a:off x="4064000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014F-D84F-4C6E-846D-0F5BA3B9F5AF}"/>
              </a:ext>
            </a:extLst>
          </p:cNvPr>
          <p:cNvSpPr txBox="1"/>
          <p:nvPr/>
        </p:nvSpPr>
        <p:spPr>
          <a:xfrm>
            <a:off x="4495801" y="588446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0137C-1C35-49F8-B020-3C5611F759D3}"/>
              </a:ext>
            </a:extLst>
          </p:cNvPr>
          <p:cNvSpPr txBox="1"/>
          <p:nvPr/>
        </p:nvSpPr>
        <p:spPr>
          <a:xfrm>
            <a:off x="4942842" y="58775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73673-12C7-400A-9A99-A0B036A189FC}"/>
              </a:ext>
            </a:extLst>
          </p:cNvPr>
          <p:cNvSpPr txBox="1"/>
          <p:nvPr/>
        </p:nvSpPr>
        <p:spPr>
          <a:xfrm>
            <a:off x="5374643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B9905-0808-4309-B01A-8A46E8FBCFFD}"/>
              </a:ext>
            </a:extLst>
          </p:cNvPr>
          <p:cNvSpPr txBox="1"/>
          <p:nvPr/>
        </p:nvSpPr>
        <p:spPr>
          <a:xfrm>
            <a:off x="5844540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8D6AB-C997-4F25-BA42-9A37D314CFCB}"/>
              </a:ext>
            </a:extLst>
          </p:cNvPr>
          <p:cNvSpPr txBox="1"/>
          <p:nvPr/>
        </p:nvSpPr>
        <p:spPr>
          <a:xfrm>
            <a:off x="6291581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4C424-DA0A-437D-AB38-A39D4272E34F}"/>
              </a:ext>
            </a:extLst>
          </p:cNvPr>
          <p:cNvSpPr txBox="1"/>
          <p:nvPr/>
        </p:nvSpPr>
        <p:spPr>
          <a:xfrm>
            <a:off x="6756405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ECB82-9A28-4390-A3DF-B21A29727D76}"/>
              </a:ext>
            </a:extLst>
          </p:cNvPr>
          <p:cNvSpPr txBox="1"/>
          <p:nvPr/>
        </p:nvSpPr>
        <p:spPr>
          <a:xfrm>
            <a:off x="7203446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CD26C-F47A-493D-A710-5470F6D91593}"/>
              </a:ext>
            </a:extLst>
          </p:cNvPr>
          <p:cNvSpPr txBox="1"/>
          <p:nvPr/>
        </p:nvSpPr>
        <p:spPr>
          <a:xfrm>
            <a:off x="8091650" y="58755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23147-0D12-49A9-A977-EAA2269F6588}"/>
              </a:ext>
            </a:extLst>
          </p:cNvPr>
          <p:cNvSpPr txBox="1"/>
          <p:nvPr/>
        </p:nvSpPr>
        <p:spPr>
          <a:xfrm>
            <a:off x="7635248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83B2CB-8054-4686-B9A3-1890D8129995}"/>
              </a:ext>
            </a:extLst>
          </p:cNvPr>
          <p:cNvSpPr txBox="1"/>
          <p:nvPr/>
        </p:nvSpPr>
        <p:spPr>
          <a:xfrm>
            <a:off x="3297319" y="565690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B976B-1249-4D06-9CB8-F8DB798A4361}"/>
              </a:ext>
            </a:extLst>
          </p:cNvPr>
          <p:cNvSpPr txBox="1"/>
          <p:nvPr/>
        </p:nvSpPr>
        <p:spPr>
          <a:xfrm>
            <a:off x="3297319" y="484780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E10B14-631D-4059-9DA5-E6AB3E669EF5}"/>
              </a:ext>
            </a:extLst>
          </p:cNvPr>
          <p:cNvSpPr txBox="1"/>
          <p:nvPr/>
        </p:nvSpPr>
        <p:spPr>
          <a:xfrm>
            <a:off x="3297319" y="52659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EEE37-5853-4408-B31C-837B6C47FA2C}"/>
              </a:ext>
            </a:extLst>
          </p:cNvPr>
          <p:cNvSpPr txBox="1"/>
          <p:nvPr/>
        </p:nvSpPr>
        <p:spPr>
          <a:xfrm>
            <a:off x="3297319" y="4429696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9B69E-E885-4B2E-8A22-0D8C93FF0C5A}"/>
              </a:ext>
            </a:extLst>
          </p:cNvPr>
          <p:cNvSpPr txBox="1"/>
          <p:nvPr/>
        </p:nvSpPr>
        <p:spPr>
          <a:xfrm>
            <a:off x="3297319" y="361539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B5916D-4A8A-4FD0-81F2-568320678686}"/>
              </a:ext>
            </a:extLst>
          </p:cNvPr>
          <p:cNvSpPr txBox="1"/>
          <p:nvPr/>
        </p:nvSpPr>
        <p:spPr>
          <a:xfrm>
            <a:off x="3297319" y="318003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18C5E9-45DC-45CF-9323-216D93622BCA}"/>
              </a:ext>
            </a:extLst>
          </p:cNvPr>
          <p:cNvSpPr txBox="1"/>
          <p:nvPr/>
        </p:nvSpPr>
        <p:spPr>
          <a:xfrm>
            <a:off x="3297319" y="400268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406445-7954-49C4-A1E6-26BB9DC76AE0}"/>
              </a:ext>
            </a:extLst>
          </p:cNvPr>
          <p:cNvSpPr txBox="1"/>
          <p:nvPr/>
        </p:nvSpPr>
        <p:spPr>
          <a:xfrm>
            <a:off x="3297319" y="236781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412FF7-2697-4948-85B8-1A94A102C104}"/>
              </a:ext>
            </a:extLst>
          </p:cNvPr>
          <p:cNvSpPr txBox="1"/>
          <p:nvPr/>
        </p:nvSpPr>
        <p:spPr>
          <a:xfrm>
            <a:off x="3297319" y="19324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489D2F-36FD-4076-8C1A-06751621C32D}"/>
              </a:ext>
            </a:extLst>
          </p:cNvPr>
          <p:cNvSpPr txBox="1"/>
          <p:nvPr/>
        </p:nvSpPr>
        <p:spPr>
          <a:xfrm>
            <a:off x="3297319" y="276192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1EA018-8367-4B45-A155-76C2ECD9538A}"/>
              </a:ext>
            </a:extLst>
          </p:cNvPr>
          <p:cNvSpPr txBox="1"/>
          <p:nvPr/>
        </p:nvSpPr>
        <p:spPr>
          <a:xfrm>
            <a:off x="3297319" y="156459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308844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0A48-06F4-4587-8BCC-F611C3A5A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Dot-to-Dot</a:t>
            </a:r>
          </a:p>
        </p:txBody>
      </p:sp>
    </p:spTree>
    <p:extLst>
      <p:ext uri="{BB962C8B-B14F-4D97-AF65-F5344CB8AC3E}">
        <p14:creationId xmlns:p14="http://schemas.microsoft.com/office/powerpoint/2010/main" val="35389086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409-6980-45FA-B5DB-E8319D5C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Dot-to-Dot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035366-B8B9-4157-A1EE-BF06A28B63AF}"/>
              </a:ext>
            </a:extLst>
          </p:cNvPr>
          <p:cNvGraphicFramePr>
            <a:graphicFrameLocks noGrp="1"/>
          </p:cNvGraphicFramePr>
          <p:nvPr/>
        </p:nvGraphicFramePr>
        <p:xfrm>
          <a:off x="5052657" y="1690688"/>
          <a:ext cx="4494220" cy="4101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422">
                  <a:extLst>
                    <a:ext uri="{9D8B030D-6E8A-4147-A177-3AD203B41FA5}">
                      <a16:colId xmlns:a16="http://schemas.microsoft.com/office/drawing/2014/main" val="57465118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261100573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423325761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96134292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7763022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34171365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3854531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78162923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4260534017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751111449"/>
                    </a:ext>
                  </a:extLst>
                </a:gridCol>
              </a:tblGrid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9385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06626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3362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5995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239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61267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714552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460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150301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557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0A7A68-25CF-4E34-A395-AC2A8A2D2D54}"/>
              </a:ext>
            </a:extLst>
          </p:cNvPr>
          <p:cNvSpPr txBox="1"/>
          <p:nvPr/>
        </p:nvSpPr>
        <p:spPr>
          <a:xfrm>
            <a:off x="4764847" y="5877560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CF186-591B-4064-B629-34B8FADCFDCF}"/>
              </a:ext>
            </a:extLst>
          </p:cNvPr>
          <p:cNvSpPr txBox="1"/>
          <p:nvPr/>
        </p:nvSpPr>
        <p:spPr>
          <a:xfrm>
            <a:off x="5267767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014F-D84F-4C6E-846D-0F5BA3B9F5AF}"/>
              </a:ext>
            </a:extLst>
          </p:cNvPr>
          <p:cNvSpPr txBox="1"/>
          <p:nvPr/>
        </p:nvSpPr>
        <p:spPr>
          <a:xfrm>
            <a:off x="5699568" y="588446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0137C-1C35-49F8-B020-3C5611F759D3}"/>
              </a:ext>
            </a:extLst>
          </p:cNvPr>
          <p:cNvSpPr txBox="1"/>
          <p:nvPr/>
        </p:nvSpPr>
        <p:spPr>
          <a:xfrm>
            <a:off x="6146609" y="58775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73673-12C7-400A-9A99-A0B036A189FC}"/>
              </a:ext>
            </a:extLst>
          </p:cNvPr>
          <p:cNvSpPr txBox="1"/>
          <p:nvPr/>
        </p:nvSpPr>
        <p:spPr>
          <a:xfrm>
            <a:off x="6578410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B9905-0808-4309-B01A-8A46E8FBCFFD}"/>
              </a:ext>
            </a:extLst>
          </p:cNvPr>
          <p:cNvSpPr txBox="1"/>
          <p:nvPr/>
        </p:nvSpPr>
        <p:spPr>
          <a:xfrm>
            <a:off x="7048307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8D6AB-C997-4F25-BA42-9A37D314CFCB}"/>
              </a:ext>
            </a:extLst>
          </p:cNvPr>
          <p:cNvSpPr txBox="1"/>
          <p:nvPr/>
        </p:nvSpPr>
        <p:spPr>
          <a:xfrm>
            <a:off x="7495348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4C424-DA0A-437D-AB38-A39D4272E34F}"/>
              </a:ext>
            </a:extLst>
          </p:cNvPr>
          <p:cNvSpPr txBox="1"/>
          <p:nvPr/>
        </p:nvSpPr>
        <p:spPr>
          <a:xfrm>
            <a:off x="7960172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ECB82-9A28-4390-A3DF-B21A29727D76}"/>
              </a:ext>
            </a:extLst>
          </p:cNvPr>
          <p:cNvSpPr txBox="1"/>
          <p:nvPr/>
        </p:nvSpPr>
        <p:spPr>
          <a:xfrm>
            <a:off x="8407213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CD26C-F47A-493D-A710-5470F6D91593}"/>
              </a:ext>
            </a:extLst>
          </p:cNvPr>
          <p:cNvSpPr txBox="1"/>
          <p:nvPr/>
        </p:nvSpPr>
        <p:spPr>
          <a:xfrm>
            <a:off x="9295417" y="58755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23147-0D12-49A9-A977-EAA2269F6588}"/>
              </a:ext>
            </a:extLst>
          </p:cNvPr>
          <p:cNvSpPr txBox="1"/>
          <p:nvPr/>
        </p:nvSpPr>
        <p:spPr>
          <a:xfrm>
            <a:off x="8839015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83B2CB-8054-4686-B9A3-1890D8129995}"/>
              </a:ext>
            </a:extLst>
          </p:cNvPr>
          <p:cNvSpPr txBox="1"/>
          <p:nvPr/>
        </p:nvSpPr>
        <p:spPr>
          <a:xfrm>
            <a:off x="4501086" y="565690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B976B-1249-4D06-9CB8-F8DB798A4361}"/>
              </a:ext>
            </a:extLst>
          </p:cNvPr>
          <p:cNvSpPr txBox="1"/>
          <p:nvPr/>
        </p:nvSpPr>
        <p:spPr>
          <a:xfrm>
            <a:off x="4501086" y="484780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E10B14-631D-4059-9DA5-E6AB3E669EF5}"/>
              </a:ext>
            </a:extLst>
          </p:cNvPr>
          <p:cNvSpPr txBox="1"/>
          <p:nvPr/>
        </p:nvSpPr>
        <p:spPr>
          <a:xfrm>
            <a:off x="4501086" y="52659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EEE37-5853-4408-B31C-837B6C47FA2C}"/>
              </a:ext>
            </a:extLst>
          </p:cNvPr>
          <p:cNvSpPr txBox="1"/>
          <p:nvPr/>
        </p:nvSpPr>
        <p:spPr>
          <a:xfrm>
            <a:off x="4501086" y="4429696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9B69E-E885-4B2E-8A22-0D8C93FF0C5A}"/>
              </a:ext>
            </a:extLst>
          </p:cNvPr>
          <p:cNvSpPr txBox="1"/>
          <p:nvPr/>
        </p:nvSpPr>
        <p:spPr>
          <a:xfrm>
            <a:off x="4501086" y="361539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B5916D-4A8A-4FD0-81F2-568320678686}"/>
              </a:ext>
            </a:extLst>
          </p:cNvPr>
          <p:cNvSpPr txBox="1"/>
          <p:nvPr/>
        </p:nvSpPr>
        <p:spPr>
          <a:xfrm>
            <a:off x="4501086" y="318003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18C5E9-45DC-45CF-9323-216D93622BCA}"/>
              </a:ext>
            </a:extLst>
          </p:cNvPr>
          <p:cNvSpPr txBox="1"/>
          <p:nvPr/>
        </p:nvSpPr>
        <p:spPr>
          <a:xfrm>
            <a:off x="4501086" y="400268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406445-7954-49C4-A1E6-26BB9DC76AE0}"/>
              </a:ext>
            </a:extLst>
          </p:cNvPr>
          <p:cNvSpPr txBox="1"/>
          <p:nvPr/>
        </p:nvSpPr>
        <p:spPr>
          <a:xfrm>
            <a:off x="4501086" y="236781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412FF7-2697-4948-85B8-1A94A102C104}"/>
              </a:ext>
            </a:extLst>
          </p:cNvPr>
          <p:cNvSpPr txBox="1"/>
          <p:nvPr/>
        </p:nvSpPr>
        <p:spPr>
          <a:xfrm>
            <a:off x="4501086" y="19324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489D2F-36FD-4076-8C1A-06751621C32D}"/>
              </a:ext>
            </a:extLst>
          </p:cNvPr>
          <p:cNvSpPr txBox="1"/>
          <p:nvPr/>
        </p:nvSpPr>
        <p:spPr>
          <a:xfrm>
            <a:off x="4501086" y="276192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1EA018-8367-4B45-A155-76C2ECD9538A}"/>
              </a:ext>
            </a:extLst>
          </p:cNvPr>
          <p:cNvSpPr txBox="1"/>
          <p:nvPr/>
        </p:nvSpPr>
        <p:spPr>
          <a:xfrm>
            <a:off x="4501086" y="156459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C19CC3-994B-4396-B5CE-8D4447E9A3B1}"/>
              </a:ext>
            </a:extLst>
          </p:cNvPr>
          <p:cNvSpPr txBox="1"/>
          <p:nvPr/>
        </p:nvSpPr>
        <p:spPr>
          <a:xfrm>
            <a:off x="838200" y="1677804"/>
            <a:ext cx="309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Draw or print a 10x10 grid on a piece of paper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23D831-FD46-4168-9C55-BD5FF15E4C6B}"/>
              </a:ext>
            </a:extLst>
          </p:cNvPr>
          <p:cNvSpPr txBox="1"/>
          <p:nvPr/>
        </p:nvSpPr>
        <p:spPr>
          <a:xfrm>
            <a:off x="951558" y="4065579"/>
            <a:ext cx="309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Label the grid from 00 to 10 on each side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6CD1E7-FDB2-449E-B08A-E67BFD7B64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97843">
            <a:off x="3044877" y="3103854"/>
            <a:ext cx="1197786" cy="8564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78E2361-7423-45D1-BAA6-59CFF52AD9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0238" flipV="1">
            <a:off x="3142607" y="5326546"/>
            <a:ext cx="1197786" cy="85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600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467AC-337D-4045-8D79-B7282E376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Dot-to-Dot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0F048-B896-411B-A242-D0F9D52611C7}"/>
              </a:ext>
            </a:extLst>
          </p:cNvPr>
          <p:cNvSpPr txBox="1"/>
          <p:nvPr/>
        </p:nvSpPr>
        <p:spPr>
          <a:xfrm>
            <a:off x="838200" y="1459855"/>
            <a:ext cx="1070175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Draw lines between the following sets of points.</a:t>
            </a: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Put the maker in the bottom-left corner of the grid reference</a:t>
            </a:r>
            <a:endParaRPr lang="en-GB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4BD84E-18B6-4A77-B690-B266C2277A5C}"/>
              </a:ext>
            </a:extLst>
          </p:cNvPr>
          <p:cNvSpPr txBox="1"/>
          <p:nvPr/>
        </p:nvSpPr>
        <p:spPr>
          <a:xfrm>
            <a:off x="167640" y="2290852"/>
            <a:ext cx="117805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latin typeface="Special Elite" panose="02000506000000020004" pitchFamily="2" charset="0"/>
              </a:rPr>
              <a:t>0103 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 </a:t>
            </a:r>
            <a:r>
              <a:rPr lang="en-GB" sz="2400" dirty="0">
                <a:latin typeface="Special Elite" panose="02000506000000020004" pitchFamily="2" charset="0"/>
              </a:rPr>
              <a:t>0109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0307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0707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0909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0903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0701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0301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0103</a:t>
            </a:r>
          </a:p>
          <a:p>
            <a:pPr algn="ctr"/>
            <a:endParaRPr lang="en-GB" sz="2400" dirty="0"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latin typeface="Special Elite" panose="02000506000000020004" pitchFamily="2" charset="0"/>
              </a:rPr>
              <a:t>0503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0404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0604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0503 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0502</a:t>
            </a:r>
          </a:p>
          <a:p>
            <a:pPr algn="ctr"/>
            <a:endParaRPr lang="en-GB" sz="2400" dirty="0"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latin typeface="Special Elite" panose="02000506000000020004" pitchFamily="2" charset="0"/>
              </a:rPr>
              <a:t>0303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0402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0602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0703</a:t>
            </a:r>
          </a:p>
          <a:p>
            <a:pPr algn="ctr"/>
            <a:endParaRPr lang="en-GB" sz="2400" dirty="0"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latin typeface="Special Elite" panose="02000506000000020004" pitchFamily="2" charset="0"/>
              </a:rPr>
              <a:t>0405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0406</a:t>
            </a:r>
          </a:p>
          <a:p>
            <a:pPr algn="ctr"/>
            <a:endParaRPr lang="en-GB" sz="2400" dirty="0"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latin typeface="Special Elite" panose="02000506000000020004" pitchFamily="2" charset="0"/>
              </a:rPr>
              <a:t>0605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400" dirty="0">
                <a:latin typeface="Special Elite" panose="02000506000000020004" pitchFamily="2" charset="0"/>
              </a:rPr>
              <a:t>0606</a:t>
            </a:r>
          </a:p>
        </p:txBody>
      </p:sp>
    </p:spTree>
    <p:extLst>
      <p:ext uri="{BB962C8B-B14F-4D97-AF65-F5344CB8AC3E}">
        <p14:creationId xmlns:p14="http://schemas.microsoft.com/office/powerpoint/2010/main" val="3954803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409-6980-45FA-B5DB-E8319D5C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Dot-to-Dot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035366-B8B9-4157-A1EE-BF06A28B6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616695"/>
              </p:ext>
            </p:extLst>
          </p:nvPr>
        </p:nvGraphicFramePr>
        <p:xfrm>
          <a:off x="3848890" y="1690688"/>
          <a:ext cx="4494220" cy="4101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422">
                  <a:extLst>
                    <a:ext uri="{9D8B030D-6E8A-4147-A177-3AD203B41FA5}">
                      <a16:colId xmlns:a16="http://schemas.microsoft.com/office/drawing/2014/main" val="57465118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261100573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423325761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96134292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7763022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34171365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3854531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78162923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4260534017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751111449"/>
                    </a:ext>
                  </a:extLst>
                </a:gridCol>
              </a:tblGrid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9385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06626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3362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5995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239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61267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714552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460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150301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557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0A7A68-25CF-4E34-A395-AC2A8A2D2D54}"/>
              </a:ext>
            </a:extLst>
          </p:cNvPr>
          <p:cNvSpPr txBox="1"/>
          <p:nvPr/>
        </p:nvSpPr>
        <p:spPr>
          <a:xfrm>
            <a:off x="3561080" y="5877560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CF186-591B-4064-B629-34B8FADCFDCF}"/>
              </a:ext>
            </a:extLst>
          </p:cNvPr>
          <p:cNvSpPr txBox="1"/>
          <p:nvPr/>
        </p:nvSpPr>
        <p:spPr>
          <a:xfrm>
            <a:off x="4064000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014F-D84F-4C6E-846D-0F5BA3B9F5AF}"/>
              </a:ext>
            </a:extLst>
          </p:cNvPr>
          <p:cNvSpPr txBox="1"/>
          <p:nvPr/>
        </p:nvSpPr>
        <p:spPr>
          <a:xfrm>
            <a:off x="4495801" y="588446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0137C-1C35-49F8-B020-3C5611F759D3}"/>
              </a:ext>
            </a:extLst>
          </p:cNvPr>
          <p:cNvSpPr txBox="1"/>
          <p:nvPr/>
        </p:nvSpPr>
        <p:spPr>
          <a:xfrm>
            <a:off x="4942842" y="58775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73673-12C7-400A-9A99-A0B036A189FC}"/>
              </a:ext>
            </a:extLst>
          </p:cNvPr>
          <p:cNvSpPr txBox="1"/>
          <p:nvPr/>
        </p:nvSpPr>
        <p:spPr>
          <a:xfrm>
            <a:off x="5374643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B9905-0808-4309-B01A-8A46E8FBCFFD}"/>
              </a:ext>
            </a:extLst>
          </p:cNvPr>
          <p:cNvSpPr txBox="1"/>
          <p:nvPr/>
        </p:nvSpPr>
        <p:spPr>
          <a:xfrm>
            <a:off x="5844540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8D6AB-C997-4F25-BA42-9A37D314CFCB}"/>
              </a:ext>
            </a:extLst>
          </p:cNvPr>
          <p:cNvSpPr txBox="1"/>
          <p:nvPr/>
        </p:nvSpPr>
        <p:spPr>
          <a:xfrm>
            <a:off x="6291581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4C424-DA0A-437D-AB38-A39D4272E34F}"/>
              </a:ext>
            </a:extLst>
          </p:cNvPr>
          <p:cNvSpPr txBox="1"/>
          <p:nvPr/>
        </p:nvSpPr>
        <p:spPr>
          <a:xfrm>
            <a:off x="6756405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ECB82-9A28-4390-A3DF-B21A29727D76}"/>
              </a:ext>
            </a:extLst>
          </p:cNvPr>
          <p:cNvSpPr txBox="1"/>
          <p:nvPr/>
        </p:nvSpPr>
        <p:spPr>
          <a:xfrm>
            <a:off x="7203446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CD26C-F47A-493D-A710-5470F6D91593}"/>
              </a:ext>
            </a:extLst>
          </p:cNvPr>
          <p:cNvSpPr txBox="1"/>
          <p:nvPr/>
        </p:nvSpPr>
        <p:spPr>
          <a:xfrm>
            <a:off x="8091650" y="58755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23147-0D12-49A9-A977-EAA2269F6588}"/>
              </a:ext>
            </a:extLst>
          </p:cNvPr>
          <p:cNvSpPr txBox="1"/>
          <p:nvPr/>
        </p:nvSpPr>
        <p:spPr>
          <a:xfrm>
            <a:off x="7635248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83B2CB-8054-4686-B9A3-1890D8129995}"/>
              </a:ext>
            </a:extLst>
          </p:cNvPr>
          <p:cNvSpPr txBox="1"/>
          <p:nvPr/>
        </p:nvSpPr>
        <p:spPr>
          <a:xfrm>
            <a:off x="3297319" y="565690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B976B-1249-4D06-9CB8-F8DB798A4361}"/>
              </a:ext>
            </a:extLst>
          </p:cNvPr>
          <p:cNvSpPr txBox="1"/>
          <p:nvPr/>
        </p:nvSpPr>
        <p:spPr>
          <a:xfrm>
            <a:off x="3297319" y="484780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E10B14-631D-4059-9DA5-E6AB3E669EF5}"/>
              </a:ext>
            </a:extLst>
          </p:cNvPr>
          <p:cNvSpPr txBox="1"/>
          <p:nvPr/>
        </p:nvSpPr>
        <p:spPr>
          <a:xfrm>
            <a:off x="3297319" y="52659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EEE37-5853-4408-B31C-837B6C47FA2C}"/>
              </a:ext>
            </a:extLst>
          </p:cNvPr>
          <p:cNvSpPr txBox="1"/>
          <p:nvPr/>
        </p:nvSpPr>
        <p:spPr>
          <a:xfrm>
            <a:off x="3297319" y="4429696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9B69E-E885-4B2E-8A22-0D8C93FF0C5A}"/>
              </a:ext>
            </a:extLst>
          </p:cNvPr>
          <p:cNvSpPr txBox="1"/>
          <p:nvPr/>
        </p:nvSpPr>
        <p:spPr>
          <a:xfrm>
            <a:off x="3297319" y="361539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B5916D-4A8A-4FD0-81F2-568320678686}"/>
              </a:ext>
            </a:extLst>
          </p:cNvPr>
          <p:cNvSpPr txBox="1"/>
          <p:nvPr/>
        </p:nvSpPr>
        <p:spPr>
          <a:xfrm>
            <a:off x="3297319" y="318003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18C5E9-45DC-45CF-9323-216D93622BCA}"/>
              </a:ext>
            </a:extLst>
          </p:cNvPr>
          <p:cNvSpPr txBox="1"/>
          <p:nvPr/>
        </p:nvSpPr>
        <p:spPr>
          <a:xfrm>
            <a:off x="3297319" y="400268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406445-7954-49C4-A1E6-26BB9DC76AE0}"/>
              </a:ext>
            </a:extLst>
          </p:cNvPr>
          <p:cNvSpPr txBox="1"/>
          <p:nvPr/>
        </p:nvSpPr>
        <p:spPr>
          <a:xfrm>
            <a:off x="3297319" y="236781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412FF7-2697-4948-85B8-1A94A102C104}"/>
              </a:ext>
            </a:extLst>
          </p:cNvPr>
          <p:cNvSpPr txBox="1"/>
          <p:nvPr/>
        </p:nvSpPr>
        <p:spPr>
          <a:xfrm>
            <a:off x="3297319" y="19324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489D2F-36FD-4076-8C1A-06751621C32D}"/>
              </a:ext>
            </a:extLst>
          </p:cNvPr>
          <p:cNvSpPr txBox="1"/>
          <p:nvPr/>
        </p:nvSpPr>
        <p:spPr>
          <a:xfrm>
            <a:off x="3297319" y="276192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1EA018-8367-4B45-A155-76C2ECD9538A}"/>
              </a:ext>
            </a:extLst>
          </p:cNvPr>
          <p:cNvSpPr txBox="1"/>
          <p:nvPr/>
        </p:nvSpPr>
        <p:spPr>
          <a:xfrm>
            <a:off x="3297319" y="156459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A474B0B-7494-40C9-AEB9-CA0ECD5CDEA1}"/>
              </a:ext>
            </a:extLst>
          </p:cNvPr>
          <p:cNvCxnSpPr/>
          <p:nvPr/>
        </p:nvCxnSpPr>
        <p:spPr>
          <a:xfrm flipH="1" flipV="1">
            <a:off x="4315460" y="4583584"/>
            <a:ext cx="878842" cy="8362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A3C9DED-A56B-48FF-A1DD-D7796C9C5E3D}"/>
              </a:ext>
            </a:extLst>
          </p:cNvPr>
          <p:cNvCxnSpPr/>
          <p:nvPr/>
        </p:nvCxnSpPr>
        <p:spPr>
          <a:xfrm flipV="1">
            <a:off x="4315460" y="2086347"/>
            <a:ext cx="0" cy="24972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2EC392A-F4B4-4694-9B8B-AA4994824800}"/>
              </a:ext>
            </a:extLst>
          </p:cNvPr>
          <p:cNvCxnSpPr/>
          <p:nvPr/>
        </p:nvCxnSpPr>
        <p:spPr>
          <a:xfrm>
            <a:off x="4315460" y="2086347"/>
            <a:ext cx="878842" cy="82946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7D4004C-60EE-4852-ADDA-D263FACE765D}"/>
              </a:ext>
            </a:extLst>
          </p:cNvPr>
          <p:cNvCxnSpPr/>
          <p:nvPr/>
        </p:nvCxnSpPr>
        <p:spPr>
          <a:xfrm>
            <a:off x="5194302" y="2915815"/>
            <a:ext cx="18135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5C68FB5-7593-4545-B83D-10DC4CF97952}"/>
              </a:ext>
            </a:extLst>
          </p:cNvPr>
          <p:cNvCxnSpPr/>
          <p:nvPr/>
        </p:nvCxnSpPr>
        <p:spPr>
          <a:xfrm flipV="1">
            <a:off x="7007865" y="2086347"/>
            <a:ext cx="878843" cy="82946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626D6C3-9AEF-4719-8E1D-B9B43C26DC32}"/>
              </a:ext>
            </a:extLst>
          </p:cNvPr>
          <p:cNvCxnSpPr/>
          <p:nvPr/>
        </p:nvCxnSpPr>
        <p:spPr>
          <a:xfrm flipH="1">
            <a:off x="7886706" y="2020626"/>
            <a:ext cx="16983" cy="25629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B608063-96CF-4604-9DD4-300F885B6FEA}"/>
              </a:ext>
            </a:extLst>
          </p:cNvPr>
          <p:cNvCxnSpPr/>
          <p:nvPr/>
        </p:nvCxnSpPr>
        <p:spPr>
          <a:xfrm flipH="1">
            <a:off x="7007865" y="4583584"/>
            <a:ext cx="878841" cy="8362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9DDCB57-2398-4360-9F85-C55D355883FE}"/>
              </a:ext>
            </a:extLst>
          </p:cNvPr>
          <p:cNvCxnSpPr/>
          <p:nvPr/>
        </p:nvCxnSpPr>
        <p:spPr>
          <a:xfrm>
            <a:off x="5146441" y="5412428"/>
            <a:ext cx="1861424" cy="68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2E415AF-B63A-4BDF-8C55-3BF889403C78}"/>
              </a:ext>
            </a:extLst>
          </p:cNvPr>
          <p:cNvCxnSpPr/>
          <p:nvPr/>
        </p:nvCxnSpPr>
        <p:spPr>
          <a:xfrm flipH="1" flipV="1">
            <a:off x="5660020" y="4155311"/>
            <a:ext cx="435980" cy="4282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7D9B0F9-78A7-47BC-8DCA-E724380E92AC}"/>
              </a:ext>
            </a:extLst>
          </p:cNvPr>
          <p:cNvCxnSpPr/>
          <p:nvPr/>
        </p:nvCxnSpPr>
        <p:spPr>
          <a:xfrm>
            <a:off x="5636871" y="4109013"/>
            <a:ext cx="891251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19B710C-5A2C-4DF6-917C-7BAF7DBA63A4}"/>
              </a:ext>
            </a:extLst>
          </p:cNvPr>
          <p:cNvCxnSpPr/>
          <p:nvPr/>
        </p:nvCxnSpPr>
        <p:spPr>
          <a:xfrm flipH="1">
            <a:off x="6096000" y="4155311"/>
            <a:ext cx="455271" cy="4282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4F62889-0594-4E51-AB57-BF748EC99310}"/>
              </a:ext>
            </a:extLst>
          </p:cNvPr>
          <p:cNvCxnSpPr/>
          <p:nvPr/>
        </p:nvCxnSpPr>
        <p:spPr>
          <a:xfrm>
            <a:off x="6096000" y="4583584"/>
            <a:ext cx="0" cy="4051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674DEEF-F766-4E7B-9DD7-6AB15D46ECB5}"/>
              </a:ext>
            </a:extLst>
          </p:cNvPr>
          <p:cNvCxnSpPr/>
          <p:nvPr/>
        </p:nvCxnSpPr>
        <p:spPr>
          <a:xfrm>
            <a:off x="5660020" y="4965539"/>
            <a:ext cx="86810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D5B8E43-0432-4AD8-B10A-359FE03C81AD}"/>
              </a:ext>
            </a:extLst>
          </p:cNvPr>
          <p:cNvCxnSpPr/>
          <p:nvPr/>
        </p:nvCxnSpPr>
        <p:spPr>
          <a:xfrm flipH="1" flipV="1">
            <a:off x="5194302" y="4583584"/>
            <a:ext cx="442569" cy="4051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7B7BCE0-4249-4991-A54F-0F4BFC14E662}"/>
              </a:ext>
            </a:extLst>
          </p:cNvPr>
          <p:cNvCxnSpPr/>
          <p:nvPr/>
        </p:nvCxnSpPr>
        <p:spPr>
          <a:xfrm flipV="1">
            <a:off x="6528122" y="4583584"/>
            <a:ext cx="469578" cy="38195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7B3E1BD-DDAC-4DA0-8869-3908E028D31A}"/>
              </a:ext>
            </a:extLst>
          </p:cNvPr>
          <p:cNvCxnSpPr/>
          <p:nvPr/>
        </p:nvCxnSpPr>
        <p:spPr>
          <a:xfrm>
            <a:off x="5660020" y="3321934"/>
            <a:ext cx="0" cy="4282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D14F89-D42B-406A-90DA-DADFC6A1A28A}"/>
              </a:ext>
            </a:extLst>
          </p:cNvPr>
          <p:cNvCxnSpPr/>
          <p:nvPr/>
        </p:nvCxnSpPr>
        <p:spPr>
          <a:xfrm>
            <a:off x="6554138" y="3321934"/>
            <a:ext cx="0" cy="4282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2435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0A48-06F4-4587-8BCC-F611C3A5A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Make your own</a:t>
            </a:r>
          </a:p>
        </p:txBody>
      </p:sp>
    </p:spTree>
    <p:extLst>
      <p:ext uri="{BB962C8B-B14F-4D97-AF65-F5344CB8AC3E}">
        <p14:creationId xmlns:p14="http://schemas.microsoft.com/office/powerpoint/2010/main" val="37282022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F409-6980-45FA-B5DB-E8319D5C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your own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035366-B8B9-4157-A1EE-BF06A28B63AF}"/>
              </a:ext>
            </a:extLst>
          </p:cNvPr>
          <p:cNvGraphicFramePr>
            <a:graphicFrameLocks noGrp="1"/>
          </p:cNvGraphicFramePr>
          <p:nvPr/>
        </p:nvGraphicFramePr>
        <p:xfrm>
          <a:off x="5052657" y="1690688"/>
          <a:ext cx="4494220" cy="4101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422">
                  <a:extLst>
                    <a:ext uri="{9D8B030D-6E8A-4147-A177-3AD203B41FA5}">
                      <a16:colId xmlns:a16="http://schemas.microsoft.com/office/drawing/2014/main" val="57465118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261100573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423325761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961342923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7763022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334171365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3854531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1781629238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4260534017"/>
                    </a:ext>
                  </a:extLst>
                </a:gridCol>
                <a:gridCol w="449422">
                  <a:extLst>
                    <a:ext uri="{9D8B030D-6E8A-4147-A177-3AD203B41FA5}">
                      <a16:colId xmlns:a16="http://schemas.microsoft.com/office/drawing/2014/main" val="3751111449"/>
                    </a:ext>
                  </a:extLst>
                </a:gridCol>
              </a:tblGrid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9385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06626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3362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59956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2390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61267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714552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4604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150301"/>
                  </a:ext>
                </a:extLst>
              </a:tr>
              <a:tr h="41017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317" marR="76317" marT="38158" marB="38158"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557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0A7A68-25CF-4E34-A395-AC2A8A2D2D54}"/>
              </a:ext>
            </a:extLst>
          </p:cNvPr>
          <p:cNvSpPr txBox="1"/>
          <p:nvPr/>
        </p:nvSpPr>
        <p:spPr>
          <a:xfrm>
            <a:off x="4764847" y="5877560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CF186-591B-4064-B629-34B8FADCFDCF}"/>
              </a:ext>
            </a:extLst>
          </p:cNvPr>
          <p:cNvSpPr txBox="1"/>
          <p:nvPr/>
        </p:nvSpPr>
        <p:spPr>
          <a:xfrm>
            <a:off x="5267767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014F-D84F-4C6E-846D-0F5BA3B9F5AF}"/>
              </a:ext>
            </a:extLst>
          </p:cNvPr>
          <p:cNvSpPr txBox="1"/>
          <p:nvPr/>
        </p:nvSpPr>
        <p:spPr>
          <a:xfrm>
            <a:off x="5699568" y="588446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0137C-1C35-49F8-B020-3C5611F759D3}"/>
              </a:ext>
            </a:extLst>
          </p:cNvPr>
          <p:cNvSpPr txBox="1"/>
          <p:nvPr/>
        </p:nvSpPr>
        <p:spPr>
          <a:xfrm>
            <a:off x="6146609" y="58775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73673-12C7-400A-9A99-A0B036A189FC}"/>
              </a:ext>
            </a:extLst>
          </p:cNvPr>
          <p:cNvSpPr txBox="1"/>
          <p:nvPr/>
        </p:nvSpPr>
        <p:spPr>
          <a:xfrm>
            <a:off x="6578410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B9905-0808-4309-B01A-8A46E8FBCFFD}"/>
              </a:ext>
            </a:extLst>
          </p:cNvPr>
          <p:cNvSpPr txBox="1"/>
          <p:nvPr/>
        </p:nvSpPr>
        <p:spPr>
          <a:xfrm>
            <a:off x="7048307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8D6AB-C997-4F25-BA42-9A37D314CFCB}"/>
              </a:ext>
            </a:extLst>
          </p:cNvPr>
          <p:cNvSpPr txBox="1"/>
          <p:nvPr/>
        </p:nvSpPr>
        <p:spPr>
          <a:xfrm>
            <a:off x="7495348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4C424-DA0A-437D-AB38-A39D4272E34F}"/>
              </a:ext>
            </a:extLst>
          </p:cNvPr>
          <p:cNvSpPr txBox="1"/>
          <p:nvPr/>
        </p:nvSpPr>
        <p:spPr>
          <a:xfrm>
            <a:off x="7960172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ECB82-9A28-4390-A3DF-B21A29727D76}"/>
              </a:ext>
            </a:extLst>
          </p:cNvPr>
          <p:cNvSpPr txBox="1"/>
          <p:nvPr/>
        </p:nvSpPr>
        <p:spPr>
          <a:xfrm>
            <a:off x="8407213" y="587550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CD26C-F47A-493D-A710-5470F6D91593}"/>
              </a:ext>
            </a:extLst>
          </p:cNvPr>
          <p:cNvSpPr txBox="1"/>
          <p:nvPr/>
        </p:nvSpPr>
        <p:spPr>
          <a:xfrm>
            <a:off x="9295417" y="58755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23147-0D12-49A9-A977-EAA2269F6588}"/>
              </a:ext>
            </a:extLst>
          </p:cNvPr>
          <p:cNvSpPr txBox="1"/>
          <p:nvPr/>
        </p:nvSpPr>
        <p:spPr>
          <a:xfrm>
            <a:off x="8839015" y="58823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83B2CB-8054-4686-B9A3-1890D8129995}"/>
              </a:ext>
            </a:extLst>
          </p:cNvPr>
          <p:cNvSpPr txBox="1"/>
          <p:nvPr/>
        </p:nvSpPr>
        <p:spPr>
          <a:xfrm>
            <a:off x="4501086" y="565690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8B976B-1249-4D06-9CB8-F8DB798A4361}"/>
              </a:ext>
            </a:extLst>
          </p:cNvPr>
          <p:cNvSpPr txBox="1"/>
          <p:nvPr/>
        </p:nvSpPr>
        <p:spPr>
          <a:xfrm>
            <a:off x="4501086" y="4847802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E10B14-631D-4059-9DA5-E6AB3E669EF5}"/>
              </a:ext>
            </a:extLst>
          </p:cNvPr>
          <p:cNvSpPr txBox="1"/>
          <p:nvPr/>
        </p:nvSpPr>
        <p:spPr>
          <a:xfrm>
            <a:off x="4501086" y="5265908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EEE37-5853-4408-B31C-837B6C47FA2C}"/>
              </a:ext>
            </a:extLst>
          </p:cNvPr>
          <p:cNvSpPr txBox="1"/>
          <p:nvPr/>
        </p:nvSpPr>
        <p:spPr>
          <a:xfrm>
            <a:off x="4501086" y="4429696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9B69E-E885-4B2E-8A22-0D8C93FF0C5A}"/>
              </a:ext>
            </a:extLst>
          </p:cNvPr>
          <p:cNvSpPr txBox="1"/>
          <p:nvPr/>
        </p:nvSpPr>
        <p:spPr>
          <a:xfrm>
            <a:off x="4501086" y="361539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B5916D-4A8A-4FD0-81F2-568320678686}"/>
              </a:ext>
            </a:extLst>
          </p:cNvPr>
          <p:cNvSpPr txBox="1"/>
          <p:nvPr/>
        </p:nvSpPr>
        <p:spPr>
          <a:xfrm>
            <a:off x="4501086" y="3180033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18C5E9-45DC-45CF-9323-216D93622BCA}"/>
              </a:ext>
            </a:extLst>
          </p:cNvPr>
          <p:cNvSpPr txBox="1"/>
          <p:nvPr/>
        </p:nvSpPr>
        <p:spPr>
          <a:xfrm>
            <a:off x="4501086" y="400268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406445-7954-49C4-A1E6-26BB9DC76AE0}"/>
              </a:ext>
            </a:extLst>
          </p:cNvPr>
          <p:cNvSpPr txBox="1"/>
          <p:nvPr/>
        </p:nvSpPr>
        <p:spPr>
          <a:xfrm>
            <a:off x="4501086" y="236781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412FF7-2697-4948-85B8-1A94A102C104}"/>
              </a:ext>
            </a:extLst>
          </p:cNvPr>
          <p:cNvSpPr txBox="1"/>
          <p:nvPr/>
        </p:nvSpPr>
        <p:spPr>
          <a:xfrm>
            <a:off x="4501086" y="1932459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489D2F-36FD-4076-8C1A-06751621C32D}"/>
              </a:ext>
            </a:extLst>
          </p:cNvPr>
          <p:cNvSpPr txBox="1"/>
          <p:nvPr/>
        </p:nvSpPr>
        <p:spPr>
          <a:xfrm>
            <a:off x="4501086" y="276192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1EA018-8367-4B45-A155-76C2ECD9538A}"/>
              </a:ext>
            </a:extLst>
          </p:cNvPr>
          <p:cNvSpPr txBox="1"/>
          <p:nvPr/>
        </p:nvSpPr>
        <p:spPr>
          <a:xfrm>
            <a:off x="4501086" y="1564597"/>
            <a:ext cx="502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D3826"/>
                </a:solidFill>
                <a:latin typeface="Special Elite" panose="02000506000000020004" pitchFamily="2" charset="0"/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C19CC3-994B-4396-B5CE-8D4447E9A3B1}"/>
              </a:ext>
            </a:extLst>
          </p:cNvPr>
          <p:cNvSpPr txBox="1"/>
          <p:nvPr/>
        </p:nvSpPr>
        <p:spPr>
          <a:xfrm>
            <a:off x="713874" y="1717196"/>
            <a:ext cx="37385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Use the knowledge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you have gained to make your own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‘Painting by reference’ or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dot-to-dot picture</a:t>
            </a:r>
          </a:p>
          <a:p>
            <a:pPr algn="ctr"/>
            <a:endParaRPr lang="en-GB" sz="2400" dirty="0">
              <a:solidFill>
                <a:srgbClr val="6D3826"/>
              </a:solidFill>
              <a:latin typeface="Special Elite" panose="02000506000000020004" pitchFamily="2" charset="0"/>
            </a:endParaRPr>
          </a:p>
          <a:p>
            <a:pPr algn="ctr"/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Why not share it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with your friends </a:t>
            </a:r>
            <a:b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</a:br>
            <a:r>
              <a:rPr lang="en-GB" sz="2400" dirty="0">
                <a:solidFill>
                  <a:srgbClr val="6D3826"/>
                </a:solidFill>
                <a:latin typeface="Special Elite" panose="02000506000000020004" pitchFamily="2" charset="0"/>
              </a:rPr>
              <a:t>and see if they can complete it?</a:t>
            </a:r>
            <a:endParaRPr lang="en-GB" sz="4000" dirty="0">
              <a:solidFill>
                <a:srgbClr val="6D3826"/>
              </a:solidFill>
              <a:latin typeface="Special Elite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A9DA9CB-B200-BF4E-AB1A-60A60DD11D62}" vid="{089A02D5-D46A-134A-8824-DCDF15D8FE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Compass-PowerPoint-Template</Template>
  <TotalTime>730</TotalTime>
  <Words>1913</Words>
  <Application>Microsoft Office PowerPoint</Application>
  <PresentationFormat>Widescreen</PresentationFormat>
  <Paragraphs>796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Special Elite</vt:lpstr>
      <vt:lpstr>Trebuchet MS</vt:lpstr>
      <vt:lpstr>Office Theme</vt:lpstr>
      <vt:lpstr>Grid References</vt:lpstr>
      <vt:lpstr>What are Grid References?</vt:lpstr>
      <vt:lpstr>Grid Reference Basics</vt:lpstr>
      <vt:lpstr>Grid Reference Basics</vt:lpstr>
      <vt:lpstr>Grid Reference Basics</vt:lpstr>
      <vt:lpstr>Grid Reference Basics</vt:lpstr>
      <vt:lpstr>Grid Reference Basics</vt:lpstr>
      <vt:lpstr>Grid Reference Basics</vt:lpstr>
      <vt:lpstr>Grid Reference Basics</vt:lpstr>
      <vt:lpstr>Grid Reference Basics</vt:lpstr>
      <vt:lpstr>Four Figure  Grid References</vt:lpstr>
      <vt:lpstr>Four Figure Grid References</vt:lpstr>
      <vt:lpstr>Four Figure Grid References</vt:lpstr>
      <vt:lpstr>Four Figure Grid References</vt:lpstr>
      <vt:lpstr>Four Figure Grid References</vt:lpstr>
      <vt:lpstr>Four Figure Grid References</vt:lpstr>
      <vt:lpstr>Four Figure Grid References</vt:lpstr>
      <vt:lpstr>Order Matters</vt:lpstr>
      <vt:lpstr>Order Matters</vt:lpstr>
      <vt:lpstr>Order Matters</vt:lpstr>
      <vt:lpstr>Order Matters</vt:lpstr>
      <vt:lpstr>Order Matters</vt:lpstr>
      <vt:lpstr>Order Matters</vt:lpstr>
      <vt:lpstr>Six Figure  Grid References</vt:lpstr>
      <vt:lpstr>Six Figure Grid References</vt:lpstr>
      <vt:lpstr>Six Figure Grid References</vt:lpstr>
      <vt:lpstr>Six Figure Grid References</vt:lpstr>
      <vt:lpstr>Six Figure Grid References</vt:lpstr>
      <vt:lpstr>Six Figure Grid References</vt:lpstr>
      <vt:lpstr>Six Figure Grid References</vt:lpstr>
      <vt:lpstr>Six Figure Grid References</vt:lpstr>
      <vt:lpstr>Six Figure Grid References</vt:lpstr>
      <vt:lpstr>Six Figure Grid References</vt:lpstr>
      <vt:lpstr>Eight Figure  Grid References</vt:lpstr>
      <vt:lpstr>Eight Figure Grid References</vt:lpstr>
      <vt:lpstr>Eight Figure Grid References</vt:lpstr>
      <vt:lpstr>Ordnance Survey (OS) Maps</vt:lpstr>
      <vt:lpstr>Ordnance Survey Maps</vt:lpstr>
      <vt:lpstr>Ordnance Survey Maps</vt:lpstr>
      <vt:lpstr>Ordnance Survey Maps</vt:lpstr>
      <vt:lpstr>Ordnance Survey Maps</vt:lpstr>
      <vt:lpstr>Ordnance Survey Maps</vt:lpstr>
      <vt:lpstr>Ordnance Survey Maps</vt:lpstr>
      <vt:lpstr>Ordnance Survey Maps</vt:lpstr>
      <vt:lpstr>Ordnance Survey Maps</vt:lpstr>
      <vt:lpstr>Ordnance Survey Maps</vt:lpstr>
      <vt:lpstr>Painting  By References</vt:lpstr>
      <vt:lpstr>Painting By References</vt:lpstr>
      <vt:lpstr>Painting By References</vt:lpstr>
      <vt:lpstr>Painting By References</vt:lpstr>
      <vt:lpstr>Dot-to-Dot</vt:lpstr>
      <vt:lpstr>Dot-to-Dot</vt:lpstr>
      <vt:lpstr>Dot-to-Dot</vt:lpstr>
      <vt:lpstr>Dot-to-Dot</vt:lpstr>
      <vt:lpstr>Make your own</vt:lpstr>
      <vt:lpstr>Make your own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 References</dc:title>
  <dc:creator>Karen</dc:creator>
  <cp:lastModifiedBy>Karen</cp:lastModifiedBy>
  <cp:revision>65</cp:revision>
  <dcterms:created xsi:type="dcterms:W3CDTF">2020-06-29T18:19:10Z</dcterms:created>
  <dcterms:modified xsi:type="dcterms:W3CDTF">2020-10-04T11:34:28Z</dcterms:modified>
</cp:coreProperties>
</file>